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8" y="112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21900" y="284892"/>
            <a:ext cx="5548198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61666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21900" y="284892"/>
            <a:ext cx="5548198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0657" y="1841445"/>
            <a:ext cx="10810684" cy="4048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61295" y="6596538"/>
            <a:ext cx="24574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1.jpg"/><Relationship Id="rId7" Type="http://schemas.openxmlformats.org/officeDocument/2006/relationships/image" Target="../media/image1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ployedmedicine.com/" TargetMode="External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ployedmedicine.com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984" y="1001"/>
            <a:ext cx="12185015" cy="6857365"/>
            <a:chOff x="1984" y="1001"/>
            <a:chExt cx="12185015" cy="68573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829" y="263636"/>
              <a:ext cx="1151496" cy="6528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4" y="1001"/>
              <a:ext cx="12184957" cy="685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7240" y="5909299"/>
              <a:ext cx="2382520" cy="574675"/>
            </a:xfrm>
            <a:custGeom>
              <a:avLst/>
              <a:gdLst/>
              <a:ahLst/>
              <a:cxnLst/>
              <a:rect l="l" t="t" r="r" b="b"/>
              <a:pathLst>
                <a:path w="2382520" h="574675">
                  <a:moveTo>
                    <a:pt x="2286593" y="0"/>
                  </a:moveTo>
                  <a:lnTo>
                    <a:pt x="95699" y="0"/>
                  </a:lnTo>
                  <a:lnTo>
                    <a:pt x="58448" y="7520"/>
                  </a:lnTo>
                  <a:lnTo>
                    <a:pt x="28029" y="28029"/>
                  </a:lnTo>
                  <a:lnTo>
                    <a:pt x="7520" y="58449"/>
                  </a:lnTo>
                  <a:lnTo>
                    <a:pt x="0" y="95700"/>
                  </a:lnTo>
                  <a:lnTo>
                    <a:pt x="0" y="478489"/>
                  </a:lnTo>
                  <a:lnTo>
                    <a:pt x="7520" y="515740"/>
                  </a:lnTo>
                  <a:lnTo>
                    <a:pt x="28029" y="546160"/>
                  </a:lnTo>
                  <a:lnTo>
                    <a:pt x="58448" y="566669"/>
                  </a:lnTo>
                  <a:lnTo>
                    <a:pt x="95699" y="574190"/>
                  </a:lnTo>
                  <a:lnTo>
                    <a:pt x="2286593" y="574190"/>
                  </a:lnTo>
                  <a:lnTo>
                    <a:pt x="2323843" y="566669"/>
                  </a:lnTo>
                  <a:lnTo>
                    <a:pt x="2354263" y="546160"/>
                  </a:lnTo>
                  <a:lnTo>
                    <a:pt x="2374773" y="515740"/>
                  </a:lnTo>
                  <a:lnTo>
                    <a:pt x="2382293" y="478489"/>
                  </a:lnTo>
                  <a:lnTo>
                    <a:pt x="2382293" y="95700"/>
                  </a:lnTo>
                  <a:lnTo>
                    <a:pt x="2374773" y="58449"/>
                  </a:lnTo>
                  <a:lnTo>
                    <a:pt x="2354263" y="28029"/>
                  </a:lnTo>
                  <a:lnTo>
                    <a:pt x="2323843" y="7520"/>
                  </a:lnTo>
                  <a:lnTo>
                    <a:pt x="2286593" y="0"/>
                  </a:lnTo>
                  <a:close/>
                </a:path>
              </a:pathLst>
            </a:custGeom>
            <a:solidFill>
              <a:srgbClr val="1A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99784" y="5969487"/>
            <a:ext cx="189738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5363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8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8" y="566669"/>
                </a:lnTo>
                <a:lnTo>
                  <a:pt x="95699" y="574190"/>
                </a:lnTo>
                <a:lnTo>
                  <a:pt x="2286593" y="574190"/>
                </a:lnTo>
                <a:lnTo>
                  <a:pt x="2323843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56936" y="5969487"/>
            <a:ext cx="209994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2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0996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3" y="574190"/>
                </a:lnTo>
                <a:lnTo>
                  <a:pt x="2323844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62545" y="5969487"/>
            <a:ext cx="153987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117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4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4" y="574190"/>
                </a:lnTo>
                <a:lnTo>
                  <a:pt x="2323845" y="566669"/>
                </a:lnTo>
                <a:lnTo>
                  <a:pt x="2354264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29"/>
                </a:lnTo>
                <a:lnTo>
                  <a:pt x="2323845" y="7520"/>
                </a:lnTo>
                <a:lnTo>
                  <a:pt x="2286594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20538" y="5969487"/>
            <a:ext cx="133985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5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2225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3940" y="3680103"/>
            <a:ext cx="7438390" cy="1922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77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MODULE</a:t>
            </a:r>
            <a:r>
              <a:rPr sz="3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1: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ts val="3700"/>
              </a:lnSpc>
              <a:spcBef>
                <a:spcPts val="170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PRINCIPLES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APPLICATION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COMBAT 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CASUALTY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 </a:t>
            </a:r>
            <a:r>
              <a:rPr sz="3200" b="1" spc="-8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(TCCC)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13940" y="1913221"/>
            <a:ext cx="9872980" cy="1762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  <a:tabLst>
                <a:tab pos="4030979" algn="l"/>
                <a:tab pos="4335780" algn="l"/>
              </a:tabLst>
            </a:pPr>
            <a:r>
              <a:rPr sz="5400" b="0" spc="-65" dirty="0">
                <a:solidFill>
                  <a:srgbClr val="FFFFFF"/>
                </a:solidFill>
                <a:latin typeface="Arial Black"/>
                <a:cs typeface="Arial Black"/>
              </a:rPr>
              <a:t>TACTICAL	</a:t>
            </a:r>
            <a:r>
              <a:rPr sz="5400" b="0" spc="-80" dirty="0">
                <a:solidFill>
                  <a:srgbClr val="FFFFFF"/>
                </a:solidFill>
                <a:latin typeface="Arial Black"/>
                <a:cs typeface="Arial Black"/>
              </a:rPr>
              <a:t>COMBAT 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60" dirty="0">
                <a:solidFill>
                  <a:srgbClr val="FFFFFF"/>
                </a:solidFill>
                <a:latin typeface="Arial Black"/>
                <a:cs typeface="Arial Black"/>
              </a:rPr>
              <a:t>CASUALTY	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CARE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COURSE</a:t>
            </a:r>
            <a:endParaRPr sz="5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9785" y="1934170"/>
            <a:ext cx="2808605" cy="71247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2530"/>
              </a:lnSpc>
              <a:spcBef>
                <a:spcPts val="475"/>
              </a:spcBef>
            </a:pPr>
            <a:r>
              <a:rPr sz="2400" b="1" spc="-5" dirty="0">
                <a:latin typeface="Arial"/>
                <a:cs typeface="Arial"/>
              </a:rPr>
              <a:t>RETURN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FIRE</a:t>
            </a:r>
            <a:r>
              <a:rPr sz="2400" b="1" spc="-1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AND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spc="-45" dirty="0">
                <a:latin typeface="Arial"/>
                <a:cs typeface="Arial"/>
              </a:rPr>
              <a:t>TAKE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COVER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81361" y="1934171"/>
            <a:ext cx="2881630" cy="103378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2530"/>
              </a:lnSpc>
              <a:spcBef>
                <a:spcPts val="475"/>
              </a:spcBef>
            </a:pPr>
            <a:r>
              <a:rPr sz="2400" b="1" spc="-5" dirty="0">
                <a:latin typeface="Arial"/>
                <a:cs typeface="Arial"/>
              </a:rPr>
              <a:t>DIRECT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CASUALTY </a:t>
            </a:r>
            <a:r>
              <a:rPr sz="2400" b="1" spc="-65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TO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01827"/>
                </a:solidFill>
                <a:latin typeface="Arial"/>
                <a:cs typeface="Arial"/>
              </a:rPr>
              <a:t>REMAIN </a:t>
            </a:r>
            <a:r>
              <a:rPr sz="2400" b="1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01827"/>
                </a:solidFill>
                <a:latin typeface="Arial"/>
                <a:cs typeface="Arial"/>
              </a:rPr>
              <a:t>ENGAGED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81361" y="3218319"/>
            <a:ext cx="3232150" cy="13544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2530"/>
              </a:lnSpc>
              <a:spcBef>
                <a:spcPts val="475"/>
              </a:spcBef>
            </a:pPr>
            <a:r>
              <a:rPr sz="2400" b="1" spc="-45" dirty="0">
                <a:latin typeface="Arial"/>
                <a:cs typeface="Arial"/>
              </a:rPr>
              <a:t>HAVE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CASUALTY 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01727"/>
                </a:solidFill>
                <a:latin typeface="Arial"/>
                <a:cs typeface="Arial"/>
              </a:rPr>
              <a:t>MOVE</a:t>
            </a:r>
            <a:r>
              <a:rPr sz="2400" b="1" spc="-10" dirty="0">
                <a:solidFill>
                  <a:srgbClr val="901727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901727"/>
                </a:solidFill>
                <a:latin typeface="Arial"/>
                <a:cs typeface="Arial"/>
              </a:rPr>
              <a:t>TO</a:t>
            </a:r>
            <a:r>
              <a:rPr sz="2400" b="1" spc="-10" dirty="0">
                <a:solidFill>
                  <a:srgbClr val="901727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01727"/>
                </a:solidFill>
                <a:latin typeface="Arial"/>
                <a:cs typeface="Arial"/>
              </a:rPr>
              <a:t>COVER </a:t>
            </a:r>
            <a:r>
              <a:rPr sz="2400" b="1" dirty="0">
                <a:solidFill>
                  <a:srgbClr val="901727"/>
                </a:solidFill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AND</a:t>
            </a:r>
            <a:r>
              <a:rPr sz="2400" b="1" spc="-130" dirty="0"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901727"/>
                </a:solidFill>
                <a:latin typeface="Arial"/>
                <a:cs typeface="Arial"/>
              </a:rPr>
              <a:t>APPLY</a:t>
            </a:r>
            <a:r>
              <a:rPr sz="2400" b="1" spc="-80" dirty="0">
                <a:solidFill>
                  <a:srgbClr val="901727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01827"/>
                </a:solidFill>
                <a:latin typeface="Arial"/>
                <a:cs typeface="Arial"/>
              </a:rPr>
              <a:t>SELF-AID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500"/>
              </a:lnSpc>
            </a:pPr>
            <a:r>
              <a:rPr sz="2400" i="1" dirty="0">
                <a:latin typeface="Arial"/>
                <a:cs typeface="Arial"/>
              </a:rPr>
              <a:t>(if</a:t>
            </a:r>
            <a:r>
              <a:rPr sz="2400" i="1" spc="-5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able)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81361" y="4823505"/>
            <a:ext cx="2864485" cy="13544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2530"/>
              </a:lnSpc>
              <a:spcBef>
                <a:spcPts val="475"/>
              </a:spcBef>
            </a:pPr>
            <a:r>
              <a:rPr sz="2400" b="1" dirty="0">
                <a:latin typeface="Arial"/>
                <a:cs typeface="Arial"/>
              </a:rPr>
              <a:t>KEEP </a:t>
            </a:r>
            <a:r>
              <a:rPr sz="2400" b="1" spc="-25" dirty="0">
                <a:latin typeface="Arial"/>
                <a:cs typeface="Arial"/>
              </a:rPr>
              <a:t>CASUALTY 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FROM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SUSTAINING </a:t>
            </a:r>
            <a:r>
              <a:rPr sz="2400" b="1" spc="-6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ADDITIONAL 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WOUNDS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9261" y="4260602"/>
            <a:ext cx="1797685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5" dirty="0">
                <a:latin typeface="Arial MT"/>
                <a:cs typeface="Arial MT"/>
              </a:rPr>
              <a:t>Usin</a:t>
            </a:r>
            <a:r>
              <a:rPr sz="1800" dirty="0">
                <a:latin typeface="Arial MT"/>
                <a:cs typeface="Arial MT"/>
              </a:rPr>
              <a:t>g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available  resources</a:t>
            </a:r>
            <a:r>
              <a:rPr sz="1800" dirty="0">
                <a:latin typeface="Arial MT"/>
                <a:cs typeface="Arial MT"/>
              </a:rPr>
              <a:t>,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b="1" spc="-55" dirty="0">
                <a:latin typeface="Arial"/>
                <a:cs typeface="Arial"/>
              </a:rPr>
              <a:t>ensure  scen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100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safety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202" y="3007020"/>
            <a:ext cx="1012278" cy="1012276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136005" y="1924913"/>
            <a:ext cx="0" cy="3681095"/>
          </a:xfrm>
          <a:custGeom>
            <a:avLst/>
            <a:gdLst/>
            <a:ahLst/>
            <a:cxnLst/>
            <a:rect l="l" t="t" r="r" b="b"/>
            <a:pathLst>
              <a:path h="3681095">
                <a:moveTo>
                  <a:pt x="0" y="0"/>
                </a:moveTo>
                <a:lnTo>
                  <a:pt x="0" y="3680900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656675" y="1934170"/>
            <a:ext cx="2769870" cy="13544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70230">
              <a:lnSpc>
                <a:spcPts val="2530"/>
              </a:lnSpc>
              <a:spcBef>
                <a:spcPts val="475"/>
              </a:spcBef>
            </a:pPr>
            <a:r>
              <a:rPr sz="2400" b="1" spc="-15" dirty="0">
                <a:latin typeface="Arial"/>
                <a:cs typeface="Arial"/>
              </a:rPr>
              <a:t>STOP </a:t>
            </a:r>
            <a:r>
              <a:rPr sz="2400" b="1" spc="-5" dirty="0">
                <a:solidFill>
                  <a:srgbClr val="901727"/>
                </a:solidFill>
                <a:latin typeface="Arial"/>
                <a:cs typeface="Arial"/>
              </a:rPr>
              <a:t>LIFE- </a:t>
            </a:r>
            <a:r>
              <a:rPr sz="2400" b="1" dirty="0">
                <a:solidFill>
                  <a:srgbClr val="901727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01727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901727"/>
                </a:solidFill>
                <a:latin typeface="Arial"/>
                <a:cs typeface="Arial"/>
              </a:rPr>
              <a:t>HRE</a:t>
            </a:r>
            <a:r>
              <a:rPr sz="2400" b="1" spc="-180" dirty="0">
                <a:solidFill>
                  <a:srgbClr val="901727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901727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901727"/>
                </a:solidFill>
                <a:latin typeface="Arial"/>
                <a:cs typeface="Arial"/>
              </a:rPr>
              <a:t>EN</a:t>
            </a:r>
            <a:r>
              <a:rPr sz="2400" b="1" spc="-5" dirty="0">
                <a:solidFill>
                  <a:srgbClr val="901727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901727"/>
                </a:solidFill>
                <a:latin typeface="Arial"/>
                <a:cs typeface="Arial"/>
              </a:rPr>
              <a:t>NG  </a:t>
            </a:r>
            <a:r>
              <a:rPr sz="2400" b="1" spc="-5" dirty="0">
                <a:solidFill>
                  <a:srgbClr val="901727"/>
                </a:solidFill>
                <a:latin typeface="Arial"/>
                <a:cs typeface="Arial"/>
              </a:rPr>
              <a:t>HEMORRAGE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500"/>
              </a:lnSpc>
            </a:pPr>
            <a:r>
              <a:rPr sz="2400" i="1" dirty="0">
                <a:latin typeface="Arial"/>
                <a:cs typeface="Arial"/>
              </a:rPr>
              <a:t>(if</a:t>
            </a:r>
            <a:r>
              <a:rPr sz="2400" i="1" spc="-1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tactically</a:t>
            </a:r>
            <a:r>
              <a:rPr sz="2400" i="1" spc="-1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feasible)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56675" y="3568020"/>
            <a:ext cx="2899410" cy="1996439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2530"/>
              </a:lnSpc>
              <a:spcBef>
                <a:spcPts val="475"/>
              </a:spcBef>
            </a:pPr>
            <a:r>
              <a:rPr sz="2400" b="1" spc="-45" dirty="0">
                <a:latin typeface="Arial"/>
                <a:cs typeface="Arial"/>
              </a:rPr>
              <a:t>HAVE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UNIT 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PERSONNEL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MOVE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CASUALTY TO 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COVER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320"/>
              </a:lnSpc>
            </a:pPr>
            <a:r>
              <a:rPr sz="2400" i="1" dirty="0">
                <a:latin typeface="Arial"/>
                <a:cs typeface="Arial"/>
              </a:rPr>
              <a:t>(if</a:t>
            </a:r>
            <a:r>
              <a:rPr sz="2400" i="1" spc="-2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casualty</a:t>
            </a:r>
            <a:r>
              <a:rPr sz="2400" i="1" spc="-2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is</a:t>
            </a:r>
            <a:r>
              <a:rPr sz="2400" i="1" spc="-2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unable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705"/>
              </a:lnSpc>
            </a:pPr>
            <a:r>
              <a:rPr sz="2400" i="1" spc="-5" dirty="0">
                <a:latin typeface="Arial"/>
                <a:cs typeface="Arial"/>
              </a:rPr>
              <a:t>to</a:t>
            </a:r>
            <a:r>
              <a:rPr sz="2400" i="1" spc="-4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move)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49261" y="3022217"/>
            <a:ext cx="2477770" cy="833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b="1" u="heavy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NEVE</a:t>
            </a:r>
            <a:r>
              <a:rPr sz="18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</a:t>
            </a:r>
            <a:r>
              <a:rPr sz="1800" b="1" spc="-120" dirty="0">
                <a:latin typeface="Arial"/>
                <a:cs typeface="Arial"/>
              </a:rPr>
              <a:t> </a:t>
            </a:r>
            <a:r>
              <a:rPr sz="1800" b="1" spc="-185" dirty="0">
                <a:latin typeface="Arial"/>
                <a:cs typeface="Arial"/>
              </a:rPr>
              <a:t>A</a:t>
            </a:r>
            <a:r>
              <a:rPr sz="1800" b="1" spc="-55" dirty="0">
                <a:latin typeface="Arial"/>
                <a:cs typeface="Arial"/>
              </a:rPr>
              <a:t>TTEMP</a:t>
            </a:r>
            <a:r>
              <a:rPr sz="1800" b="1" dirty="0">
                <a:latin typeface="Arial"/>
                <a:cs typeface="Arial"/>
              </a:rPr>
              <a:t>T</a:t>
            </a:r>
            <a:r>
              <a:rPr sz="1800" b="1" spc="-100" dirty="0">
                <a:latin typeface="Arial"/>
                <a:cs typeface="Arial"/>
              </a:rPr>
              <a:t> </a:t>
            </a:r>
            <a:r>
              <a:rPr sz="1800" spc="-50" dirty="0">
                <a:latin typeface="Arial MT"/>
                <a:cs typeface="Arial MT"/>
              </a:rPr>
              <a:t>to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90"/>
              </a:spcBef>
            </a:pPr>
            <a:r>
              <a:rPr sz="1800" spc="-55" dirty="0">
                <a:latin typeface="Arial MT"/>
                <a:cs typeface="Arial MT"/>
              </a:rPr>
              <a:t>rescu</a:t>
            </a:r>
            <a:r>
              <a:rPr sz="1800" dirty="0">
                <a:latin typeface="Arial MT"/>
                <a:cs typeface="Arial MT"/>
              </a:rPr>
              <a:t>e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casualt</a:t>
            </a:r>
            <a:r>
              <a:rPr sz="1800" dirty="0">
                <a:latin typeface="Arial MT"/>
                <a:cs typeface="Arial MT"/>
              </a:rPr>
              <a:t>y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until  hostil</a:t>
            </a:r>
            <a:r>
              <a:rPr sz="1800" dirty="0">
                <a:latin typeface="Arial MT"/>
                <a:cs typeface="Arial MT"/>
              </a:rPr>
              <a:t>e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fir</a:t>
            </a:r>
            <a:r>
              <a:rPr sz="1800" dirty="0">
                <a:latin typeface="Arial MT"/>
                <a:cs typeface="Arial MT"/>
              </a:rPr>
              <a:t>e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i</a:t>
            </a:r>
            <a:r>
              <a:rPr sz="1800" dirty="0">
                <a:latin typeface="Arial MT"/>
                <a:cs typeface="Arial MT"/>
              </a:rPr>
              <a:t>s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b="1" spc="-50" dirty="0">
                <a:latin typeface="Arial"/>
                <a:cs typeface="Arial"/>
              </a:rPr>
              <a:t>suppressed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90705" y="1892703"/>
            <a:ext cx="5080" cy="3713479"/>
          </a:xfrm>
          <a:custGeom>
            <a:avLst/>
            <a:gdLst/>
            <a:ahLst/>
            <a:cxnLst/>
            <a:rect l="l" t="t" r="r" b="b"/>
            <a:pathLst>
              <a:path w="5079" h="3713479">
                <a:moveTo>
                  <a:pt x="0" y="0"/>
                </a:moveTo>
                <a:lnTo>
                  <a:pt x="4919" y="3713114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9917" y="1971200"/>
            <a:ext cx="114300" cy="612140"/>
          </a:xfrm>
          <a:custGeom>
            <a:avLst/>
            <a:gdLst/>
            <a:ahLst/>
            <a:cxnLst/>
            <a:rect l="l" t="t" r="r" b="b"/>
            <a:pathLst>
              <a:path w="114300" h="612139">
                <a:moveTo>
                  <a:pt x="0" y="612001"/>
                </a:moveTo>
                <a:lnTo>
                  <a:pt x="0" y="0"/>
                </a:lnTo>
                <a:lnTo>
                  <a:pt x="114300" y="0"/>
                </a:lnTo>
                <a:lnTo>
                  <a:pt x="114300" y="612001"/>
                </a:lnTo>
                <a:lnTo>
                  <a:pt x="0" y="612001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41422" y="1971201"/>
            <a:ext cx="114300" cy="942340"/>
          </a:xfrm>
          <a:custGeom>
            <a:avLst/>
            <a:gdLst/>
            <a:ahLst/>
            <a:cxnLst/>
            <a:rect l="l" t="t" r="r" b="b"/>
            <a:pathLst>
              <a:path w="114300" h="942339">
                <a:moveTo>
                  <a:pt x="0" y="942120"/>
                </a:moveTo>
                <a:lnTo>
                  <a:pt x="0" y="0"/>
                </a:lnTo>
                <a:lnTo>
                  <a:pt x="114300" y="0"/>
                </a:lnTo>
                <a:lnTo>
                  <a:pt x="114300" y="942120"/>
                </a:lnTo>
                <a:lnTo>
                  <a:pt x="0" y="94212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41422" y="3276196"/>
            <a:ext cx="114300" cy="1285240"/>
          </a:xfrm>
          <a:custGeom>
            <a:avLst/>
            <a:gdLst/>
            <a:ahLst/>
            <a:cxnLst/>
            <a:rect l="l" t="t" r="r" b="b"/>
            <a:pathLst>
              <a:path w="114300" h="1285239">
                <a:moveTo>
                  <a:pt x="0" y="1285171"/>
                </a:moveTo>
                <a:lnTo>
                  <a:pt x="0" y="0"/>
                </a:lnTo>
                <a:lnTo>
                  <a:pt x="114300" y="0"/>
                </a:lnTo>
                <a:lnTo>
                  <a:pt x="114300" y="1285171"/>
                </a:lnTo>
                <a:lnTo>
                  <a:pt x="0" y="1285171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39409" y="4917537"/>
            <a:ext cx="114300" cy="1281430"/>
          </a:xfrm>
          <a:custGeom>
            <a:avLst/>
            <a:gdLst/>
            <a:ahLst/>
            <a:cxnLst/>
            <a:rect l="l" t="t" r="r" b="b"/>
            <a:pathLst>
              <a:path w="114300" h="1281429">
                <a:moveTo>
                  <a:pt x="0" y="1281243"/>
                </a:moveTo>
                <a:lnTo>
                  <a:pt x="0" y="0"/>
                </a:lnTo>
                <a:lnTo>
                  <a:pt x="114300" y="0"/>
                </a:lnTo>
                <a:lnTo>
                  <a:pt x="114300" y="1281243"/>
                </a:lnTo>
                <a:lnTo>
                  <a:pt x="0" y="1281243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16765" y="1971200"/>
            <a:ext cx="114300" cy="1271270"/>
          </a:xfrm>
          <a:custGeom>
            <a:avLst/>
            <a:gdLst/>
            <a:ahLst/>
            <a:cxnLst/>
            <a:rect l="l" t="t" r="r" b="b"/>
            <a:pathLst>
              <a:path w="114300" h="1271270">
                <a:moveTo>
                  <a:pt x="0" y="1271028"/>
                </a:moveTo>
                <a:lnTo>
                  <a:pt x="0" y="0"/>
                </a:lnTo>
                <a:lnTo>
                  <a:pt x="114300" y="0"/>
                </a:lnTo>
                <a:lnTo>
                  <a:pt x="114300" y="1271028"/>
                </a:lnTo>
                <a:lnTo>
                  <a:pt x="0" y="127102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6765" y="3558763"/>
            <a:ext cx="114300" cy="1949450"/>
          </a:xfrm>
          <a:custGeom>
            <a:avLst/>
            <a:gdLst/>
            <a:ahLst/>
            <a:cxnLst/>
            <a:rect l="l" t="t" r="r" b="b"/>
            <a:pathLst>
              <a:path w="114300" h="1949450">
                <a:moveTo>
                  <a:pt x="0" y="1948901"/>
                </a:moveTo>
                <a:lnTo>
                  <a:pt x="0" y="0"/>
                </a:lnTo>
                <a:lnTo>
                  <a:pt x="114300" y="0"/>
                </a:lnTo>
                <a:lnTo>
                  <a:pt x="114300" y="1948901"/>
                </a:lnTo>
                <a:lnTo>
                  <a:pt x="0" y="1948901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0378" y="4346556"/>
            <a:ext cx="867055" cy="754845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756531" y="829593"/>
            <a:ext cx="8679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921928"/>
                </a:solidFill>
              </a:rPr>
              <a:t>PHASE</a:t>
            </a:r>
            <a:r>
              <a:rPr sz="3600" spc="-15" dirty="0">
                <a:solidFill>
                  <a:srgbClr val="921928"/>
                </a:solidFill>
              </a:rPr>
              <a:t> </a:t>
            </a:r>
            <a:r>
              <a:rPr sz="3600" dirty="0">
                <a:solidFill>
                  <a:srgbClr val="921928"/>
                </a:solidFill>
              </a:rPr>
              <a:t>1:</a:t>
            </a:r>
            <a:r>
              <a:rPr sz="3600" spc="-15" dirty="0">
                <a:solidFill>
                  <a:srgbClr val="921928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CARE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UNDER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FIRE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/</a:t>
            </a:r>
            <a:r>
              <a:rPr sz="3600" spc="-15" dirty="0">
                <a:solidFill>
                  <a:srgbClr val="000000"/>
                </a:solidFill>
              </a:rPr>
              <a:t> </a:t>
            </a:r>
            <a:r>
              <a:rPr sz="3600" spc="-50" dirty="0">
                <a:solidFill>
                  <a:srgbClr val="000000"/>
                </a:solidFill>
              </a:rPr>
              <a:t>THREAT</a:t>
            </a:r>
            <a:endParaRPr sz="3600"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602" y="1662480"/>
            <a:ext cx="3568005" cy="28747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55178" y="1718589"/>
            <a:ext cx="3388995" cy="89598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170"/>
              </a:lnSpc>
              <a:spcBef>
                <a:spcPts val="459"/>
              </a:spcBef>
            </a:pPr>
            <a:r>
              <a:rPr sz="2100" b="1" spc="-15" dirty="0">
                <a:solidFill>
                  <a:srgbClr val="901727"/>
                </a:solidFill>
                <a:latin typeface="Arial"/>
                <a:cs typeface="Arial"/>
              </a:rPr>
              <a:t>STOP</a:t>
            </a:r>
            <a:r>
              <a:rPr sz="2100" b="1" spc="-75" dirty="0">
                <a:solidFill>
                  <a:srgbClr val="901727"/>
                </a:solidFill>
                <a:latin typeface="Arial"/>
                <a:cs typeface="Arial"/>
              </a:rPr>
              <a:t> </a:t>
            </a:r>
            <a:r>
              <a:rPr sz="2100" b="1" spc="-15" dirty="0">
                <a:solidFill>
                  <a:srgbClr val="901727"/>
                </a:solidFill>
                <a:latin typeface="Arial"/>
                <a:cs typeface="Arial"/>
              </a:rPr>
              <a:t>LIFE-THREATENING </a:t>
            </a:r>
            <a:r>
              <a:rPr sz="2100" b="1" spc="-570" dirty="0">
                <a:solidFill>
                  <a:srgbClr val="901727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EXTERNAL</a:t>
            </a:r>
            <a:r>
              <a:rPr sz="2100" b="1" spc="-55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HEMORRAGE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150"/>
              </a:lnSpc>
            </a:pPr>
            <a:r>
              <a:rPr sz="2100" dirty="0">
                <a:latin typeface="Arial MT"/>
                <a:cs typeface="Arial MT"/>
              </a:rPr>
              <a:t>(if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tactically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feasible)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31897" y="1712714"/>
            <a:ext cx="114300" cy="876935"/>
          </a:xfrm>
          <a:custGeom>
            <a:avLst/>
            <a:gdLst/>
            <a:ahLst/>
            <a:cxnLst/>
            <a:rect l="l" t="t" r="r" b="b"/>
            <a:pathLst>
              <a:path w="114300" h="876935">
                <a:moveTo>
                  <a:pt x="0" y="876859"/>
                </a:moveTo>
                <a:lnTo>
                  <a:pt x="0" y="0"/>
                </a:lnTo>
                <a:lnTo>
                  <a:pt x="114300" y="0"/>
                </a:lnTo>
                <a:lnTo>
                  <a:pt x="114300" y="876859"/>
                </a:lnTo>
                <a:lnTo>
                  <a:pt x="0" y="87685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522797" y="2762979"/>
            <a:ext cx="8315959" cy="3669665"/>
            <a:chOff x="522797" y="2762979"/>
            <a:chExt cx="8315959" cy="36696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9689" y="2762979"/>
              <a:ext cx="1379064" cy="13790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8105" y="2916801"/>
              <a:ext cx="730065" cy="73728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2797" y="5543001"/>
              <a:ext cx="7832090" cy="889635"/>
            </a:xfrm>
            <a:custGeom>
              <a:avLst/>
              <a:gdLst/>
              <a:ahLst/>
              <a:cxnLst/>
              <a:rect l="l" t="t" r="r" b="b"/>
              <a:pathLst>
                <a:path w="7832090" h="889635">
                  <a:moveTo>
                    <a:pt x="7739830" y="0"/>
                  </a:moveTo>
                  <a:lnTo>
                    <a:pt x="91663" y="0"/>
                  </a:lnTo>
                  <a:lnTo>
                    <a:pt x="55983" y="7203"/>
                  </a:lnTo>
                  <a:lnTo>
                    <a:pt x="26847" y="26847"/>
                  </a:lnTo>
                  <a:lnTo>
                    <a:pt x="7203" y="55983"/>
                  </a:lnTo>
                  <a:lnTo>
                    <a:pt x="0" y="91662"/>
                  </a:lnTo>
                  <a:lnTo>
                    <a:pt x="0" y="797494"/>
                  </a:lnTo>
                  <a:lnTo>
                    <a:pt x="7203" y="833173"/>
                  </a:lnTo>
                  <a:lnTo>
                    <a:pt x="26847" y="862309"/>
                  </a:lnTo>
                  <a:lnTo>
                    <a:pt x="55983" y="881954"/>
                  </a:lnTo>
                  <a:lnTo>
                    <a:pt x="91663" y="889157"/>
                  </a:lnTo>
                  <a:lnTo>
                    <a:pt x="7739830" y="889157"/>
                  </a:lnTo>
                  <a:lnTo>
                    <a:pt x="7775510" y="881954"/>
                  </a:lnTo>
                  <a:lnTo>
                    <a:pt x="7804646" y="862309"/>
                  </a:lnTo>
                  <a:lnTo>
                    <a:pt x="7824290" y="833173"/>
                  </a:lnTo>
                  <a:lnTo>
                    <a:pt x="7831494" y="797494"/>
                  </a:lnTo>
                  <a:lnTo>
                    <a:pt x="7831494" y="91662"/>
                  </a:lnTo>
                  <a:lnTo>
                    <a:pt x="7824290" y="55983"/>
                  </a:lnTo>
                  <a:lnTo>
                    <a:pt x="7804646" y="26847"/>
                  </a:lnTo>
                  <a:lnTo>
                    <a:pt x="7775510" y="7203"/>
                  </a:lnTo>
                  <a:lnTo>
                    <a:pt x="7739830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27101" y="5134884"/>
            <a:ext cx="6595745" cy="1173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9785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901727"/>
                </a:solidFill>
                <a:latin typeface="Arial"/>
                <a:cs typeface="Arial"/>
              </a:rPr>
              <a:t>MOVE</a:t>
            </a:r>
            <a:r>
              <a:rPr sz="2100" b="1" spc="-25" dirty="0">
                <a:solidFill>
                  <a:srgbClr val="901727"/>
                </a:solidFill>
                <a:latin typeface="Arial"/>
                <a:cs typeface="Arial"/>
              </a:rPr>
              <a:t> </a:t>
            </a:r>
            <a:r>
              <a:rPr sz="2100" b="1" spc="-25" dirty="0">
                <a:latin typeface="Arial"/>
                <a:cs typeface="Arial"/>
              </a:rPr>
              <a:t>CASUALTY</a:t>
            </a:r>
            <a:endParaRPr sz="2100">
              <a:latin typeface="Arial"/>
              <a:cs typeface="Arial"/>
            </a:endParaRPr>
          </a:p>
          <a:p>
            <a:pPr marL="36195">
              <a:lnSpc>
                <a:spcPct val="100000"/>
              </a:lnSpc>
              <a:spcBef>
                <a:spcPts val="1825"/>
              </a:spcBef>
            </a:pPr>
            <a:r>
              <a:rPr sz="2000" b="1" spc="-20" dirty="0">
                <a:solidFill>
                  <a:srgbClr val="901827"/>
                </a:solidFill>
                <a:latin typeface="Arial"/>
                <a:cs typeface="Arial"/>
              </a:rPr>
              <a:t>IMPORTANT</a:t>
            </a:r>
            <a:r>
              <a:rPr sz="2000" b="1" spc="-25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CONSIDERATION</a:t>
            </a:r>
            <a:r>
              <a:rPr sz="2000" b="1" spc="-15" dirty="0">
                <a:solidFill>
                  <a:srgbClr val="2E3334"/>
                </a:solidFill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00" spc="-55" dirty="0">
                <a:latin typeface="Arial MT"/>
                <a:cs typeface="Arial MT"/>
              </a:rPr>
              <a:t>Continuously</a:t>
            </a:r>
            <a:r>
              <a:rPr sz="1800" spc="-95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assess</a:t>
            </a:r>
            <a:r>
              <a:rPr sz="1800" spc="-95" dirty="0">
                <a:latin typeface="Arial MT"/>
                <a:cs typeface="Arial MT"/>
              </a:rPr>
              <a:t> </a:t>
            </a:r>
            <a:r>
              <a:rPr sz="1800" spc="-40" dirty="0">
                <a:latin typeface="Arial MT"/>
                <a:cs typeface="Arial MT"/>
              </a:rPr>
              <a:t>risks</a:t>
            </a:r>
            <a:r>
              <a:rPr sz="1800" spc="-95" dirty="0">
                <a:latin typeface="Arial MT"/>
                <a:cs typeface="Arial MT"/>
              </a:rPr>
              <a:t> </a:t>
            </a:r>
            <a:r>
              <a:rPr sz="1800" spc="-40" dirty="0">
                <a:latin typeface="Arial MT"/>
                <a:cs typeface="Arial MT"/>
              </a:rPr>
              <a:t>and</a:t>
            </a:r>
            <a:r>
              <a:rPr sz="1800" spc="-95" dirty="0">
                <a:latin typeface="Arial MT"/>
                <a:cs typeface="Arial MT"/>
              </a:rPr>
              <a:t> </a:t>
            </a:r>
            <a:r>
              <a:rPr sz="1800" spc="-40" dirty="0">
                <a:latin typeface="Arial MT"/>
                <a:cs typeface="Arial MT"/>
              </a:rPr>
              <a:t>make</a:t>
            </a:r>
            <a:r>
              <a:rPr sz="1800" spc="-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95" dirty="0">
                <a:latin typeface="Arial MT"/>
                <a:cs typeface="Arial MT"/>
              </a:rPr>
              <a:t> </a:t>
            </a:r>
            <a:r>
              <a:rPr sz="1800" spc="-45" dirty="0">
                <a:latin typeface="Arial MT"/>
                <a:cs typeface="Arial MT"/>
              </a:rPr>
              <a:t>plan</a:t>
            </a:r>
            <a:r>
              <a:rPr sz="1800" spc="-95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before</a:t>
            </a:r>
            <a:r>
              <a:rPr sz="1800" spc="-90" dirty="0">
                <a:latin typeface="Arial MT"/>
                <a:cs typeface="Arial MT"/>
              </a:rPr>
              <a:t> </a:t>
            </a:r>
            <a:r>
              <a:rPr sz="1800" spc="-45" dirty="0">
                <a:latin typeface="Arial MT"/>
                <a:cs typeface="Arial MT"/>
              </a:rPr>
              <a:t>moving</a:t>
            </a:r>
            <a:r>
              <a:rPr sz="1800" spc="-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95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casualty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11780" y="1635415"/>
            <a:ext cx="11254740" cy="4609465"/>
            <a:chOff x="611780" y="1635415"/>
            <a:chExt cx="11254740" cy="460946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3159" y="5721366"/>
              <a:ext cx="600730" cy="5229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35553" y="1635415"/>
              <a:ext cx="3630848" cy="44297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358676" y="1684348"/>
              <a:ext cx="0" cy="3502660"/>
            </a:xfrm>
            <a:custGeom>
              <a:avLst/>
              <a:gdLst/>
              <a:ahLst/>
              <a:cxnLst/>
              <a:rect l="l" t="t" r="r" b="b"/>
              <a:pathLst>
                <a:path h="3502660">
                  <a:moveTo>
                    <a:pt x="0" y="0"/>
                  </a:moveTo>
                  <a:lnTo>
                    <a:pt x="0" y="3502649"/>
                  </a:lnTo>
                </a:path>
              </a:pathLst>
            </a:custGeom>
            <a:ln w="38100">
              <a:solidFill>
                <a:srgbClr val="898989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1771" y="1759102"/>
              <a:ext cx="4166870" cy="3723640"/>
            </a:xfrm>
            <a:custGeom>
              <a:avLst/>
              <a:gdLst/>
              <a:ahLst/>
              <a:cxnLst/>
              <a:rect l="l" t="t" r="r" b="b"/>
              <a:pathLst>
                <a:path w="4166870" h="3723640">
                  <a:moveTo>
                    <a:pt x="114300" y="0"/>
                  </a:moveTo>
                  <a:lnTo>
                    <a:pt x="0" y="0"/>
                  </a:lnTo>
                  <a:lnTo>
                    <a:pt x="0" y="876858"/>
                  </a:lnTo>
                  <a:lnTo>
                    <a:pt x="114300" y="876858"/>
                  </a:lnTo>
                  <a:lnTo>
                    <a:pt x="114300" y="0"/>
                  </a:lnTo>
                  <a:close/>
                </a:path>
                <a:path w="4166870" h="3723640">
                  <a:moveTo>
                    <a:pt x="4166539" y="3348151"/>
                  </a:moveTo>
                  <a:lnTo>
                    <a:pt x="4052239" y="3348151"/>
                  </a:lnTo>
                  <a:lnTo>
                    <a:pt x="4052239" y="3723284"/>
                  </a:lnTo>
                  <a:lnTo>
                    <a:pt x="4166539" y="3723284"/>
                  </a:lnTo>
                  <a:lnTo>
                    <a:pt x="4166539" y="3348151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87123" y="1699129"/>
            <a:ext cx="3020060" cy="12598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114300">
              <a:lnSpc>
                <a:spcPts val="2400"/>
              </a:lnSpc>
              <a:spcBef>
                <a:spcPts val="280"/>
              </a:spcBef>
            </a:pPr>
            <a:r>
              <a:rPr sz="2100" b="1" spc="-20" dirty="0">
                <a:solidFill>
                  <a:srgbClr val="901727"/>
                </a:solidFill>
                <a:latin typeface="Arial"/>
                <a:cs typeface="Arial"/>
              </a:rPr>
              <a:t>CASUALTIES </a:t>
            </a:r>
            <a:r>
              <a:rPr sz="2100" b="1" spc="-5" dirty="0">
                <a:latin typeface="Arial"/>
                <a:cs typeface="Arial"/>
              </a:rPr>
              <a:t>SHOULD </a:t>
            </a:r>
            <a:r>
              <a:rPr sz="2100" b="1" spc="-575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BE</a:t>
            </a:r>
            <a:r>
              <a:rPr sz="2100" b="1" spc="-25" dirty="0"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901727"/>
                </a:solidFill>
                <a:latin typeface="Arial"/>
                <a:cs typeface="Arial"/>
              </a:rPr>
              <a:t>EXTRACTED</a:t>
            </a:r>
            <a:r>
              <a:rPr sz="2100" b="1" spc="-90" dirty="0">
                <a:solidFill>
                  <a:srgbClr val="901727"/>
                </a:solidFill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AND</a:t>
            </a:r>
            <a:endParaRPr sz="2100">
              <a:latin typeface="Arial"/>
              <a:cs typeface="Arial"/>
            </a:endParaRPr>
          </a:p>
          <a:p>
            <a:pPr marL="12700" marR="5080">
              <a:lnSpc>
                <a:spcPts val="2400"/>
              </a:lnSpc>
            </a:pPr>
            <a:r>
              <a:rPr sz="2100" b="1" spc="-5" dirty="0">
                <a:solidFill>
                  <a:srgbClr val="901727"/>
                </a:solidFill>
                <a:latin typeface="Arial"/>
                <a:cs typeface="Arial"/>
              </a:rPr>
              <a:t>MOVED </a:t>
            </a:r>
            <a:r>
              <a:rPr sz="2100" spc="-5" dirty="0">
                <a:latin typeface="Arial MT"/>
                <a:cs typeface="Arial MT"/>
              </a:rPr>
              <a:t>to relative safety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once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scene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is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secure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926878" y="4663683"/>
            <a:ext cx="247142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0" dirty="0">
                <a:latin typeface="Arial MT"/>
                <a:cs typeface="Arial MT"/>
              </a:rPr>
              <a:t>Sto</a:t>
            </a:r>
            <a:r>
              <a:rPr sz="1800" dirty="0">
                <a:latin typeface="Arial MT"/>
                <a:cs typeface="Arial MT"/>
              </a:rPr>
              <a:t>p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th</a:t>
            </a:r>
            <a:r>
              <a:rPr sz="1800" dirty="0">
                <a:latin typeface="Arial MT"/>
                <a:cs typeface="Arial MT"/>
              </a:rPr>
              <a:t>e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burnin</a:t>
            </a:r>
            <a:r>
              <a:rPr sz="1800" dirty="0">
                <a:latin typeface="Arial MT"/>
                <a:cs typeface="Arial MT"/>
              </a:rPr>
              <a:t>g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process,  i</a:t>
            </a:r>
            <a:r>
              <a:rPr sz="1800" dirty="0">
                <a:latin typeface="Arial MT"/>
                <a:cs typeface="Arial MT"/>
              </a:rPr>
              <a:t>f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relevant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98366" y="2891094"/>
            <a:ext cx="3952240" cy="20955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653415" marR="572770">
              <a:lnSpc>
                <a:spcPts val="2100"/>
              </a:lnSpc>
              <a:spcBef>
                <a:spcPts val="219"/>
              </a:spcBef>
            </a:pPr>
            <a:r>
              <a:rPr sz="1800" spc="-50" dirty="0">
                <a:latin typeface="Arial MT"/>
                <a:cs typeface="Arial MT"/>
              </a:rPr>
              <a:t>Fo</a:t>
            </a:r>
            <a:r>
              <a:rPr sz="1800" dirty="0">
                <a:latin typeface="Arial MT"/>
                <a:cs typeface="Arial MT"/>
              </a:rPr>
              <a:t>r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life-threatenin</a:t>
            </a:r>
            <a:r>
              <a:rPr sz="1800" dirty="0">
                <a:latin typeface="Arial MT"/>
                <a:cs typeface="Arial MT"/>
              </a:rPr>
              <a:t>g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bleeding,  plac</a:t>
            </a:r>
            <a:r>
              <a:rPr sz="1800" dirty="0">
                <a:latin typeface="Arial MT"/>
                <a:cs typeface="Arial MT"/>
              </a:rPr>
              <a:t>e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tournique</a:t>
            </a:r>
            <a:r>
              <a:rPr sz="1800" dirty="0">
                <a:latin typeface="Arial MT"/>
                <a:cs typeface="Arial MT"/>
              </a:rPr>
              <a:t>t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ove</a:t>
            </a:r>
            <a:r>
              <a:rPr sz="1800" dirty="0">
                <a:latin typeface="Arial MT"/>
                <a:cs typeface="Arial MT"/>
              </a:rPr>
              <a:t>r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the  </a:t>
            </a:r>
            <a:r>
              <a:rPr sz="1800" spc="-55" dirty="0">
                <a:latin typeface="Arial MT"/>
                <a:cs typeface="Arial MT"/>
              </a:rPr>
              <a:t>unifor</a:t>
            </a:r>
            <a:r>
              <a:rPr sz="1800" dirty="0">
                <a:latin typeface="Arial MT"/>
                <a:cs typeface="Arial MT"/>
              </a:rPr>
              <a:t>m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b="1" spc="-55" dirty="0">
                <a:solidFill>
                  <a:srgbClr val="921928"/>
                </a:solidFill>
                <a:latin typeface="Arial"/>
                <a:cs typeface="Arial"/>
              </a:rPr>
              <a:t>"proximal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"</a:t>
            </a:r>
            <a:r>
              <a:rPr sz="18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spc="-50" dirty="0">
                <a:latin typeface="Arial MT"/>
                <a:cs typeface="Arial MT"/>
              </a:rPr>
              <a:t>t</a:t>
            </a:r>
            <a:r>
              <a:rPr sz="1800" dirty="0">
                <a:latin typeface="Arial MT"/>
                <a:cs typeface="Arial MT"/>
              </a:rPr>
              <a:t>o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the  </a:t>
            </a:r>
            <a:r>
              <a:rPr sz="1800" spc="-55" dirty="0">
                <a:latin typeface="Arial MT"/>
                <a:cs typeface="Arial MT"/>
              </a:rPr>
              <a:t>bleedin</a:t>
            </a:r>
            <a:r>
              <a:rPr sz="1800" dirty="0">
                <a:latin typeface="Arial MT"/>
                <a:cs typeface="Arial MT"/>
              </a:rPr>
              <a:t>g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site(s)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1540"/>
              </a:spcBef>
            </a:pPr>
            <a:r>
              <a:rPr sz="1800" spc="-5" dirty="0">
                <a:latin typeface="Arial MT"/>
                <a:cs typeface="Arial MT"/>
              </a:rPr>
              <a:t>NOTE: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If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life-threatening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bleeding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not readily </a:t>
            </a:r>
            <a:r>
              <a:rPr sz="1800" spc="-5" dirty="0">
                <a:latin typeface="Arial MT"/>
                <a:cs typeface="Arial MT"/>
              </a:rPr>
              <a:t>apparent, </a:t>
            </a:r>
            <a:r>
              <a:rPr sz="1800" dirty="0">
                <a:latin typeface="Arial MT"/>
                <a:cs typeface="Arial MT"/>
              </a:rPr>
              <a:t>place </a:t>
            </a:r>
            <a:r>
              <a:rPr sz="1800" spc="-5" dirty="0">
                <a:latin typeface="Arial MT"/>
                <a:cs typeface="Arial MT"/>
              </a:rPr>
              <a:t>tourniquet </a:t>
            </a:r>
            <a:r>
              <a:rPr sz="1800" dirty="0">
                <a:latin typeface="Arial MT"/>
                <a:cs typeface="Arial MT"/>
              </a:rPr>
              <a:t> as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proximal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possible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injured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limb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46596" y="829593"/>
            <a:ext cx="10499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921928"/>
                </a:solidFill>
              </a:rPr>
              <a:t>PHASE</a:t>
            </a:r>
            <a:r>
              <a:rPr sz="3600" spc="-10" dirty="0">
                <a:solidFill>
                  <a:srgbClr val="921928"/>
                </a:solidFill>
              </a:rPr>
              <a:t> </a:t>
            </a:r>
            <a:r>
              <a:rPr sz="3600" dirty="0">
                <a:solidFill>
                  <a:srgbClr val="921928"/>
                </a:solidFill>
              </a:rPr>
              <a:t>1:</a:t>
            </a:r>
            <a:r>
              <a:rPr sz="3600" spc="-15" dirty="0">
                <a:solidFill>
                  <a:srgbClr val="921928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CARE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UNDER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FIRE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/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50" dirty="0">
                <a:solidFill>
                  <a:srgbClr val="000000"/>
                </a:solidFill>
              </a:rPr>
              <a:t>THREAT</a:t>
            </a:r>
            <a:r>
              <a:rPr sz="3600" spc="-15" dirty="0">
                <a:solidFill>
                  <a:srgbClr val="000000"/>
                </a:solidFill>
              </a:rPr>
              <a:t> </a:t>
            </a:r>
            <a:r>
              <a:rPr sz="3600" i="1" spc="-40" dirty="0">
                <a:solidFill>
                  <a:srgbClr val="000000"/>
                </a:solidFill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686781" y="263525"/>
            <a:ext cx="1228725" cy="605790"/>
            <a:chOff x="10686781" y="263525"/>
            <a:chExt cx="1228725" cy="6057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90841" y="265168"/>
              <a:ext cx="1223520" cy="6040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86781" y="263525"/>
              <a:ext cx="1228678" cy="55562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616667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52415" y="747353"/>
            <a:ext cx="3166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90" dirty="0">
                <a:solidFill>
                  <a:srgbClr val="FFFFFF"/>
                </a:solidFill>
              </a:rPr>
              <a:t> </a:t>
            </a:r>
            <a:r>
              <a:rPr sz="3600" spc="-12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sp>
        <p:nvSpPr>
          <p:cNvPr id="9" name="object 9"/>
          <p:cNvSpPr/>
          <p:nvPr/>
        </p:nvSpPr>
        <p:spPr>
          <a:xfrm>
            <a:off x="796516" y="2969428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8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4"/>
                </a:lnTo>
                <a:lnTo>
                  <a:pt x="52408" y="570654"/>
                </a:lnTo>
                <a:lnTo>
                  <a:pt x="78613" y="609020"/>
                </a:lnTo>
                <a:lnTo>
                  <a:pt x="110058" y="644630"/>
                </a:lnTo>
                <a:lnTo>
                  <a:pt x="145668" y="676076"/>
                </a:lnTo>
                <a:lnTo>
                  <a:pt x="184034" y="702280"/>
                </a:lnTo>
                <a:lnTo>
                  <a:pt x="224654" y="723244"/>
                </a:lnTo>
                <a:lnTo>
                  <a:pt x="267028" y="738966"/>
                </a:lnTo>
                <a:lnTo>
                  <a:pt x="310653" y="749448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1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4"/>
                </a:lnTo>
                <a:lnTo>
                  <a:pt x="723245" y="530034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90" y="399658"/>
                </a:lnTo>
                <a:lnTo>
                  <a:pt x="754690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8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55568" y="3125896"/>
            <a:ext cx="1211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1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1" spc="-2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6516" y="3828382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6"/>
                </a:lnTo>
                <a:lnTo>
                  <a:pt x="78613" y="609021"/>
                </a:lnTo>
                <a:lnTo>
                  <a:pt x="110058" y="644632"/>
                </a:lnTo>
                <a:lnTo>
                  <a:pt x="145668" y="676077"/>
                </a:lnTo>
                <a:lnTo>
                  <a:pt x="184034" y="702281"/>
                </a:lnTo>
                <a:lnTo>
                  <a:pt x="224654" y="723244"/>
                </a:lnTo>
                <a:lnTo>
                  <a:pt x="267028" y="738967"/>
                </a:lnTo>
                <a:lnTo>
                  <a:pt x="310653" y="749449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1" y="676077"/>
                </a:lnTo>
                <a:lnTo>
                  <a:pt x="644631" y="644632"/>
                </a:lnTo>
                <a:lnTo>
                  <a:pt x="676076" y="609021"/>
                </a:lnTo>
                <a:lnTo>
                  <a:pt x="702281" y="570656"/>
                </a:lnTo>
                <a:lnTo>
                  <a:pt x="723245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90" y="399659"/>
                </a:lnTo>
                <a:lnTo>
                  <a:pt x="754690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04206" y="3964192"/>
            <a:ext cx="3644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(breathing)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96516" y="4687338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8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4"/>
                </a:lnTo>
                <a:lnTo>
                  <a:pt x="52408" y="570654"/>
                </a:lnTo>
                <a:lnTo>
                  <a:pt x="78613" y="609020"/>
                </a:lnTo>
                <a:lnTo>
                  <a:pt x="110058" y="644630"/>
                </a:lnTo>
                <a:lnTo>
                  <a:pt x="145668" y="676076"/>
                </a:lnTo>
                <a:lnTo>
                  <a:pt x="184034" y="702280"/>
                </a:lnTo>
                <a:lnTo>
                  <a:pt x="224654" y="723244"/>
                </a:lnTo>
                <a:lnTo>
                  <a:pt x="267028" y="738966"/>
                </a:lnTo>
                <a:lnTo>
                  <a:pt x="310653" y="749448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1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4"/>
                </a:lnTo>
                <a:lnTo>
                  <a:pt x="723245" y="530034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90" y="399658"/>
                </a:lnTo>
                <a:lnTo>
                  <a:pt x="754690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8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F265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12563" y="4845885"/>
            <a:ext cx="2103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CIRCULATION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10547" y="5546292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3" y="609021"/>
                </a:lnTo>
                <a:lnTo>
                  <a:pt x="110058" y="644631"/>
                </a:lnTo>
                <a:lnTo>
                  <a:pt x="145668" y="676076"/>
                </a:lnTo>
                <a:lnTo>
                  <a:pt x="184034" y="702281"/>
                </a:lnTo>
                <a:lnTo>
                  <a:pt x="224654" y="723244"/>
                </a:lnTo>
                <a:lnTo>
                  <a:pt x="267028" y="738967"/>
                </a:lnTo>
                <a:lnTo>
                  <a:pt x="310653" y="749449"/>
                </a:lnTo>
                <a:lnTo>
                  <a:pt x="355031" y="754690"/>
                </a:lnTo>
                <a:lnTo>
                  <a:pt x="399658" y="754690"/>
                </a:lnTo>
                <a:lnTo>
                  <a:pt x="444036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1" y="676076"/>
                </a:lnTo>
                <a:lnTo>
                  <a:pt x="644631" y="644631"/>
                </a:lnTo>
                <a:lnTo>
                  <a:pt x="676076" y="609021"/>
                </a:lnTo>
                <a:lnTo>
                  <a:pt x="702281" y="570655"/>
                </a:lnTo>
                <a:lnTo>
                  <a:pt x="723245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90" y="399659"/>
                </a:lnTo>
                <a:lnTo>
                  <a:pt x="754690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55568" y="5517396"/>
            <a:ext cx="2435860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59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HYPOTHERMIA</a:t>
            </a:r>
            <a:r>
              <a:rPr sz="24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2400" b="1" spc="-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6516" y="2110472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3" y="609020"/>
                </a:lnTo>
                <a:lnTo>
                  <a:pt x="110058" y="644630"/>
                </a:lnTo>
                <a:lnTo>
                  <a:pt x="145668" y="676076"/>
                </a:lnTo>
                <a:lnTo>
                  <a:pt x="184034" y="702280"/>
                </a:lnTo>
                <a:lnTo>
                  <a:pt x="224654" y="723244"/>
                </a:lnTo>
                <a:lnTo>
                  <a:pt x="267028" y="738966"/>
                </a:lnTo>
                <a:lnTo>
                  <a:pt x="310653" y="749448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1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5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90" y="399659"/>
                </a:lnTo>
                <a:lnTo>
                  <a:pt x="754690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21423" y="1916102"/>
            <a:ext cx="505459" cy="4320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" marR="5080" indent="-42545" algn="just">
              <a:lnSpc>
                <a:spcPct val="1409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M  A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R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C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715031" y="3334225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2"/>
                </a:lnTo>
                <a:lnTo>
                  <a:pt x="110057" y="110057"/>
                </a:lnTo>
                <a:lnTo>
                  <a:pt x="78612" y="145668"/>
                </a:lnTo>
                <a:lnTo>
                  <a:pt x="52408" y="184033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1"/>
                </a:lnTo>
                <a:lnTo>
                  <a:pt x="145668" y="676076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6"/>
                </a:lnTo>
                <a:lnTo>
                  <a:pt x="644631" y="644631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89" y="399658"/>
                </a:lnTo>
                <a:lnTo>
                  <a:pt x="754689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4" y="224654"/>
                </a:lnTo>
                <a:lnTo>
                  <a:pt x="702281" y="184033"/>
                </a:lnTo>
                <a:lnTo>
                  <a:pt x="676076" y="145668"/>
                </a:lnTo>
                <a:lnTo>
                  <a:pt x="644631" y="110057"/>
                </a:lnTo>
                <a:lnTo>
                  <a:pt x="609020" y="78612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707316" y="3463748"/>
            <a:ext cx="1972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ANTIBIOTICS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715031" y="4219928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2"/>
                </a:lnTo>
                <a:lnTo>
                  <a:pt x="110057" y="110057"/>
                </a:lnTo>
                <a:lnTo>
                  <a:pt x="78612" y="145668"/>
                </a:lnTo>
                <a:lnTo>
                  <a:pt x="52408" y="184033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1"/>
                </a:lnTo>
                <a:lnTo>
                  <a:pt x="145668" y="676076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6"/>
                </a:lnTo>
                <a:lnTo>
                  <a:pt x="644631" y="644631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89" y="399658"/>
                </a:lnTo>
                <a:lnTo>
                  <a:pt x="754689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4" y="224654"/>
                </a:lnTo>
                <a:lnTo>
                  <a:pt x="702281" y="184033"/>
                </a:lnTo>
                <a:lnTo>
                  <a:pt x="676076" y="145668"/>
                </a:lnTo>
                <a:lnTo>
                  <a:pt x="644631" y="110057"/>
                </a:lnTo>
                <a:lnTo>
                  <a:pt x="609020" y="78612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15031" y="5105630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3"/>
                </a:lnTo>
                <a:lnTo>
                  <a:pt x="110057" y="110058"/>
                </a:lnTo>
                <a:lnTo>
                  <a:pt x="78612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1"/>
                </a:lnTo>
                <a:lnTo>
                  <a:pt x="110057" y="644631"/>
                </a:lnTo>
                <a:lnTo>
                  <a:pt x="145668" y="676076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90"/>
                </a:lnTo>
                <a:lnTo>
                  <a:pt x="399658" y="754690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6"/>
                </a:lnTo>
                <a:lnTo>
                  <a:pt x="644631" y="644631"/>
                </a:lnTo>
                <a:lnTo>
                  <a:pt x="676076" y="609021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89" y="399659"/>
                </a:lnTo>
                <a:lnTo>
                  <a:pt x="754689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4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0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707316" y="5202506"/>
            <a:ext cx="1651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SPLINTING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15031" y="2467093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3"/>
                </a:lnTo>
                <a:lnTo>
                  <a:pt x="110057" y="110058"/>
                </a:lnTo>
                <a:lnTo>
                  <a:pt x="78612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0"/>
                </a:lnTo>
                <a:lnTo>
                  <a:pt x="145668" y="676076"/>
                </a:lnTo>
                <a:lnTo>
                  <a:pt x="184033" y="702280"/>
                </a:lnTo>
                <a:lnTo>
                  <a:pt x="224654" y="723244"/>
                </a:lnTo>
                <a:lnTo>
                  <a:pt x="267027" y="738966"/>
                </a:lnTo>
                <a:lnTo>
                  <a:pt x="310653" y="749448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0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89" y="399659"/>
                </a:lnTo>
                <a:lnTo>
                  <a:pt x="754689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4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0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825675" y="2264547"/>
            <a:ext cx="533400" cy="3531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0485" algn="just">
              <a:lnSpc>
                <a:spcPct val="144300"/>
              </a:lnSpc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P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W  S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07316" y="2633833"/>
            <a:ext cx="731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96000" y="1652907"/>
            <a:ext cx="0" cy="4770755"/>
          </a:xfrm>
          <a:custGeom>
            <a:avLst/>
            <a:gdLst/>
            <a:ahLst/>
            <a:cxnLst/>
            <a:rect l="l" t="t" r="r" b="b"/>
            <a:pathLst>
              <a:path h="4770755">
                <a:moveTo>
                  <a:pt x="0" y="0"/>
                </a:moveTo>
                <a:lnTo>
                  <a:pt x="0" y="4770285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457770" y="2701630"/>
            <a:ext cx="1270000" cy="346710"/>
          </a:xfrm>
          <a:custGeom>
            <a:avLst/>
            <a:gdLst/>
            <a:ahLst/>
            <a:cxnLst/>
            <a:rect l="l" t="t" r="r" b="b"/>
            <a:pathLst>
              <a:path w="1270000" h="346710">
                <a:moveTo>
                  <a:pt x="1096719" y="0"/>
                </a:moveTo>
                <a:lnTo>
                  <a:pt x="173066" y="0"/>
                </a:lnTo>
                <a:lnTo>
                  <a:pt x="127058" y="6182"/>
                </a:lnTo>
                <a:lnTo>
                  <a:pt x="85716" y="23628"/>
                </a:lnTo>
                <a:lnTo>
                  <a:pt x="50690" y="50689"/>
                </a:lnTo>
                <a:lnTo>
                  <a:pt x="23628" y="85716"/>
                </a:lnTo>
                <a:lnTo>
                  <a:pt x="6182" y="127058"/>
                </a:lnTo>
                <a:lnTo>
                  <a:pt x="0" y="173066"/>
                </a:lnTo>
                <a:lnTo>
                  <a:pt x="6182" y="219074"/>
                </a:lnTo>
                <a:lnTo>
                  <a:pt x="23628" y="260416"/>
                </a:lnTo>
                <a:lnTo>
                  <a:pt x="50690" y="295442"/>
                </a:lnTo>
                <a:lnTo>
                  <a:pt x="85716" y="322503"/>
                </a:lnTo>
                <a:lnTo>
                  <a:pt x="127058" y="339950"/>
                </a:lnTo>
                <a:lnTo>
                  <a:pt x="173066" y="346132"/>
                </a:lnTo>
                <a:lnTo>
                  <a:pt x="1096719" y="346132"/>
                </a:lnTo>
                <a:lnTo>
                  <a:pt x="1142728" y="339950"/>
                </a:lnTo>
                <a:lnTo>
                  <a:pt x="1184070" y="322503"/>
                </a:lnTo>
                <a:lnTo>
                  <a:pt x="1219096" y="295442"/>
                </a:lnTo>
                <a:lnTo>
                  <a:pt x="1246158" y="260416"/>
                </a:lnTo>
                <a:lnTo>
                  <a:pt x="1263604" y="219074"/>
                </a:lnTo>
                <a:lnTo>
                  <a:pt x="1269786" y="173066"/>
                </a:lnTo>
                <a:lnTo>
                  <a:pt x="1263604" y="127058"/>
                </a:lnTo>
                <a:lnTo>
                  <a:pt x="1246158" y="85716"/>
                </a:lnTo>
                <a:lnTo>
                  <a:pt x="1219096" y="50689"/>
                </a:lnTo>
                <a:lnTo>
                  <a:pt x="1184070" y="23628"/>
                </a:lnTo>
                <a:lnTo>
                  <a:pt x="1142728" y="6182"/>
                </a:lnTo>
                <a:lnTo>
                  <a:pt x="1096719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704205" y="2101235"/>
            <a:ext cx="3057525" cy="87376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BLEEDING</a:t>
            </a:r>
            <a:endParaRPr sz="2400">
              <a:latin typeface="Arial"/>
              <a:cs typeface="Arial"/>
            </a:endParaRPr>
          </a:p>
          <a:p>
            <a:pPr marL="1889125">
              <a:lnSpc>
                <a:spcPct val="100000"/>
              </a:lnSpc>
              <a:spcBef>
                <a:spcPts val="750"/>
              </a:spcBef>
            </a:pPr>
            <a:r>
              <a:rPr sz="1600" b="1" dirty="0">
                <a:solidFill>
                  <a:srgbClr val="F2F2F2"/>
                </a:solidFill>
                <a:latin typeface="Arial"/>
                <a:cs typeface="Arial"/>
              </a:rPr>
              <a:t>#1</a:t>
            </a:r>
            <a:r>
              <a:rPr sz="1600" b="1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2F2F2"/>
                </a:solidFill>
                <a:latin typeface="Arial"/>
                <a:cs typeface="Arial"/>
              </a:rPr>
              <a:t>priority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30" name="object 30"/>
          <p:cNvSpPr txBox="1"/>
          <p:nvPr/>
        </p:nvSpPr>
        <p:spPr>
          <a:xfrm>
            <a:off x="7707316" y="4373477"/>
            <a:ext cx="1414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WOUNDS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76741" y="1354343"/>
            <a:ext cx="9915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  <a:tabLst>
                <a:tab pos="5847715" algn="l"/>
              </a:tabLst>
            </a:pP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r>
              <a:rPr sz="2400" b="1" spc="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i="1" spc="-7" baseline="9722" dirty="0">
                <a:solidFill>
                  <a:srgbClr val="FFFFFF"/>
                </a:solidFill>
                <a:latin typeface="Arial"/>
                <a:cs typeface="Arial"/>
              </a:rPr>
              <a:t>(within</a:t>
            </a:r>
            <a:r>
              <a:rPr sz="3000" i="1" spc="22" baseline="97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i="1" spc="-7" baseline="9722" dirty="0">
                <a:solidFill>
                  <a:srgbClr val="FFFFFF"/>
                </a:solidFill>
                <a:latin typeface="Arial"/>
                <a:cs typeface="Arial"/>
              </a:rPr>
              <a:t>TFC)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8622" y="830791"/>
            <a:ext cx="7374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921928"/>
                </a:solidFill>
              </a:rPr>
              <a:t>PHASE</a:t>
            </a:r>
            <a:r>
              <a:rPr sz="3600" spc="-20" dirty="0">
                <a:solidFill>
                  <a:srgbClr val="921928"/>
                </a:solidFill>
              </a:rPr>
              <a:t> </a:t>
            </a:r>
            <a:r>
              <a:rPr sz="3600" dirty="0">
                <a:solidFill>
                  <a:srgbClr val="921928"/>
                </a:solidFill>
              </a:rPr>
              <a:t>2:</a:t>
            </a:r>
            <a:r>
              <a:rPr sz="3600" spc="-25" dirty="0">
                <a:solidFill>
                  <a:srgbClr val="921928"/>
                </a:solidFill>
              </a:rPr>
              <a:t> </a:t>
            </a:r>
            <a:r>
              <a:rPr sz="3600" u="heavy" spc="-35" dirty="0">
                <a:solidFill>
                  <a:srgbClr val="921928"/>
                </a:solidFill>
                <a:uFill>
                  <a:solidFill>
                    <a:srgbClr val="921928"/>
                  </a:solidFill>
                </a:uFill>
              </a:rPr>
              <a:t>T</a:t>
            </a:r>
            <a:r>
              <a:rPr sz="3600" spc="-35" dirty="0">
                <a:solidFill>
                  <a:srgbClr val="000000"/>
                </a:solidFill>
              </a:rPr>
              <a:t>ACTICAL</a:t>
            </a:r>
            <a:r>
              <a:rPr sz="3600" spc="-85" dirty="0">
                <a:solidFill>
                  <a:srgbClr val="000000"/>
                </a:solidFill>
              </a:rPr>
              <a:t> </a:t>
            </a:r>
            <a:r>
              <a:rPr sz="3600" u="heavy" spc="-5" dirty="0">
                <a:solidFill>
                  <a:srgbClr val="921928"/>
                </a:solidFill>
                <a:uFill>
                  <a:solidFill>
                    <a:srgbClr val="921928"/>
                  </a:solidFill>
                </a:uFill>
              </a:rPr>
              <a:t>F</a:t>
            </a:r>
            <a:r>
              <a:rPr sz="3600" spc="-5" dirty="0">
                <a:solidFill>
                  <a:srgbClr val="000000"/>
                </a:solidFill>
              </a:rPr>
              <a:t>IELD</a:t>
            </a:r>
            <a:r>
              <a:rPr sz="3600" spc="-20" dirty="0">
                <a:solidFill>
                  <a:srgbClr val="000000"/>
                </a:solidFill>
              </a:rPr>
              <a:t> </a:t>
            </a:r>
            <a:r>
              <a:rPr sz="3600" u="heavy" dirty="0">
                <a:solidFill>
                  <a:srgbClr val="921928"/>
                </a:solidFill>
                <a:uFill>
                  <a:solidFill>
                    <a:srgbClr val="921928"/>
                  </a:solidFill>
                </a:uFill>
              </a:rPr>
              <a:t>C</a:t>
            </a:r>
            <a:r>
              <a:rPr sz="3600" dirty="0">
                <a:solidFill>
                  <a:srgbClr val="000000"/>
                </a:solidFill>
              </a:rPr>
              <a:t>ARE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1593" y="3295223"/>
            <a:ext cx="2940050" cy="6502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688975" marR="5080" indent="-676910">
              <a:lnSpc>
                <a:spcPts val="2400"/>
              </a:lnSpc>
              <a:spcBef>
                <a:spcPts val="280"/>
              </a:spcBef>
            </a:pPr>
            <a:r>
              <a:rPr sz="2100" b="1" spc="-20" dirty="0">
                <a:latin typeface="Arial"/>
                <a:cs typeface="Arial"/>
              </a:rPr>
              <a:t>ESTABLISH</a:t>
            </a:r>
            <a:r>
              <a:rPr sz="2100" b="1" spc="-60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SECURITY </a:t>
            </a:r>
            <a:r>
              <a:rPr sz="2100" b="1" spc="-565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PERIMETER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96074" y="3249402"/>
            <a:ext cx="1710055" cy="6502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337820">
              <a:lnSpc>
                <a:spcPts val="2400"/>
              </a:lnSpc>
              <a:spcBef>
                <a:spcPts val="280"/>
              </a:spcBef>
            </a:pPr>
            <a:r>
              <a:rPr sz="2100" b="1" spc="-5" dirty="0">
                <a:latin typeface="Arial"/>
                <a:cs typeface="Arial"/>
              </a:rPr>
              <a:t>TRIAGE </a:t>
            </a:r>
            <a:r>
              <a:rPr sz="2100" b="1" dirty="0">
                <a:latin typeface="Arial"/>
                <a:cs typeface="Arial"/>
              </a:rPr>
              <a:t> CASUA</a:t>
            </a:r>
            <a:r>
              <a:rPr sz="2100" b="1" spc="-160" dirty="0">
                <a:latin typeface="Arial"/>
                <a:cs typeface="Arial"/>
              </a:rPr>
              <a:t>L</a:t>
            </a:r>
            <a:r>
              <a:rPr sz="2100" b="1" spc="-5" dirty="0">
                <a:latin typeface="Arial"/>
                <a:cs typeface="Arial"/>
              </a:rPr>
              <a:t>TI</a:t>
            </a:r>
            <a:r>
              <a:rPr sz="2100" b="1" dirty="0">
                <a:latin typeface="Arial"/>
                <a:cs typeface="Arial"/>
              </a:rPr>
              <a:t>ES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57758" y="3244959"/>
            <a:ext cx="2302510" cy="6502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219075">
              <a:lnSpc>
                <a:spcPts val="2400"/>
              </a:lnSpc>
              <a:spcBef>
                <a:spcPts val="280"/>
              </a:spcBef>
            </a:pPr>
            <a:r>
              <a:rPr sz="2100" b="1" dirty="0">
                <a:latin typeface="Arial"/>
                <a:cs typeface="Arial"/>
              </a:rPr>
              <a:t>ASSESSMENT </a:t>
            </a:r>
            <a:r>
              <a:rPr sz="2100" b="1" spc="5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AND</a:t>
            </a:r>
            <a:r>
              <a:rPr sz="2100" b="1" spc="-90" dirty="0">
                <a:latin typeface="Arial"/>
                <a:cs typeface="Arial"/>
              </a:rPr>
              <a:t> </a:t>
            </a:r>
            <a:r>
              <a:rPr sz="2100" b="1" spc="-20" dirty="0">
                <a:latin typeface="Arial"/>
                <a:cs typeface="Arial"/>
              </a:rPr>
              <a:t>TREATMENT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34492" y="5659580"/>
            <a:ext cx="23317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latin typeface="Arial"/>
                <a:cs typeface="Arial"/>
              </a:rPr>
              <a:t>C</a:t>
            </a:r>
            <a:r>
              <a:rPr sz="2100" b="1" spc="-5" dirty="0">
                <a:latin typeface="Arial"/>
                <a:cs typeface="Arial"/>
              </a:rPr>
              <a:t>O</a:t>
            </a:r>
            <a:r>
              <a:rPr sz="2100" b="1" dirty="0">
                <a:latin typeface="Arial"/>
                <a:cs typeface="Arial"/>
              </a:rPr>
              <a:t>MMUN</a:t>
            </a:r>
            <a:r>
              <a:rPr sz="2100" b="1" spc="-5" dirty="0">
                <a:latin typeface="Arial"/>
                <a:cs typeface="Arial"/>
              </a:rPr>
              <a:t>I</a:t>
            </a:r>
            <a:r>
              <a:rPr sz="2100" b="1" dirty="0">
                <a:latin typeface="Arial"/>
                <a:cs typeface="Arial"/>
              </a:rPr>
              <a:t>C</a:t>
            </a:r>
            <a:r>
              <a:rPr sz="2100" b="1" spc="-160" dirty="0">
                <a:latin typeface="Arial"/>
                <a:cs typeface="Arial"/>
              </a:rPr>
              <a:t>A</a:t>
            </a:r>
            <a:r>
              <a:rPr sz="2100" b="1" spc="-5" dirty="0">
                <a:latin typeface="Arial"/>
                <a:cs typeface="Arial"/>
              </a:rPr>
              <a:t>TIO</a:t>
            </a:r>
            <a:r>
              <a:rPr sz="2100" b="1" dirty="0">
                <a:latin typeface="Arial"/>
                <a:cs typeface="Arial"/>
              </a:rPr>
              <a:t>N</a:t>
            </a:r>
            <a:endParaRPr sz="2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86807" y="5659581"/>
            <a:ext cx="2356485" cy="6502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577850" marR="5080" indent="-565785">
              <a:lnSpc>
                <a:spcPts val="2400"/>
              </a:lnSpc>
              <a:spcBef>
                <a:spcPts val="280"/>
              </a:spcBef>
            </a:pPr>
            <a:r>
              <a:rPr sz="2100" b="1" dirty="0">
                <a:latin typeface="Arial"/>
                <a:cs typeface="Arial"/>
              </a:rPr>
              <a:t>D</a:t>
            </a:r>
            <a:r>
              <a:rPr sz="2100" b="1" spc="-5" dirty="0">
                <a:latin typeface="Arial"/>
                <a:cs typeface="Arial"/>
              </a:rPr>
              <a:t>O</a:t>
            </a:r>
            <a:r>
              <a:rPr sz="2100" b="1" dirty="0">
                <a:latin typeface="Arial"/>
                <a:cs typeface="Arial"/>
              </a:rPr>
              <a:t>CUMEN</a:t>
            </a:r>
            <a:r>
              <a:rPr sz="2100" b="1" spc="-160" dirty="0">
                <a:latin typeface="Arial"/>
                <a:cs typeface="Arial"/>
              </a:rPr>
              <a:t>TA</a:t>
            </a:r>
            <a:r>
              <a:rPr sz="2100" b="1" spc="-5" dirty="0">
                <a:latin typeface="Arial"/>
                <a:cs typeface="Arial"/>
              </a:rPr>
              <a:t>TIO</a:t>
            </a:r>
            <a:r>
              <a:rPr sz="2100" b="1" dirty="0">
                <a:latin typeface="Arial"/>
                <a:cs typeface="Arial"/>
              </a:rPr>
              <a:t>N  OF</a:t>
            </a:r>
            <a:r>
              <a:rPr sz="2100" b="1" spc="-15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CARE</a:t>
            </a:r>
            <a:endParaRPr sz="2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26799" y="5694649"/>
            <a:ext cx="2386330" cy="621030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 indent="229235">
              <a:lnSpc>
                <a:spcPts val="2170"/>
              </a:lnSpc>
              <a:spcBef>
                <a:spcPts val="464"/>
              </a:spcBef>
            </a:pPr>
            <a:r>
              <a:rPr sz="2100" b="1" spc="-35" dirty="0">
                <a:latin typeface="Arial"/>
                <a:cs typeface="Arial"/>
              </a:rPr>
              <a:t>PREPARATION </a:t>
            </a:r>
            <a:r>
              <a:rPr sz="2100" b="1" spc="-30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FOR</a:t>
            </a:r>
            <a:r>
              <a:rPr sz="2100" b="1" spc="-75" dirty="0">
                <a:latin typeface="Arial"/>
                <a:cs typeface="Arial"/>
              </a:rPr>
              <a:t> </a:t>
            </a:r>
            <a:r>
              <a:rPr sz="2100" b="1" spc="-35" dirty="0">
                <a:latin typeface="Arial"/>
                <a:cs typeface="Arial"/>
              </a:rPr>
              <a:t>EVACUATION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5309" y="1770596"/>
            <a:ext cx="1911926" cy="12573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2253" y="1755306"/>
            <a:ext cx="1685122" cy="137503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97231" y="1699158"/>
            <a:ext cx="2197104" cy="143843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04842" y="3885074"/>
            <a:ext cx="1182086" cy="164546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96281" y="4105145"/>
            <a:ext cx="1379165" cy="146053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16322" y="3843421"/>
            <a:ext cx="1728768" cy="1728768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98686" y="821415"/>
            <a:ext cx="9194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921928"/>
                </a:solidFill>
              </a:rPr>
              <a:t>PHASE</a:t>
            </a:r>
            <a:r>
              <a:rPr sz="3600" spc="-15" dirty="0">
                <a:solidFill>
                  <a:srgbClr val="921928"/>
                </a:solidFill>
              </a:rPr>
              <a:t> </a:t>
            </a:r>
            <a:r>
              <a:rPr sz="3600" dirty="0">
                <a:solidFill>
                  <a:srgbClr val="921928"/>
                </a:solidFill>
              </a:rPr>
              <a:t>2:</a:t>
            </a:r>
            <a:r>
              <a:rPr sz="3600" spc="-20" dirty="0">
                <a:solidFill>
                  <a:srgbClr val="921928"/>
                </a:solidFill>
              </a:rPr>
              <a:t> </a:t>
            </a:r>
            <a:r>
              <a:rPr sz="3600" u="heavy" spc="-35" dirty="0">
                <a:solidFill>
                  <a:srgbClr val="921928"/>
                </a:solidFill>
                <a:uFill>
                  <a:solidFill>
                    <a:srgbClr val="921928"/>
                  </a:solidFill>
                </a:uFill>
              </a:rPr>
              <a:t>T</a:t>
            </a:r>
            <a:r>
              <a:rPr sz="3600" spc="-35" dirty="0">
                <a:solidFill>
                  <a:srgbClr val="000000"/>
                </a:solidFill>
              </a:rPr>
              <a:t>ACTICAL</a:t>
            </a:r>
            <a:r>
              <a:rPr sz="3600" spc="-85" dirty="0">
                <a:solidFill>
                  <a:srgbClr val="000000"/>
                </a:solidFill>
              </a:rPr>
              <a:t> </a:t>
            </a:r>
            <a:r>
              <a:rPr sz="3600" u="heavy" spc="-5" dirty="0">
                <a:solidFill>
                  <a:srgbClr val="921928"/>
                </a:solidFill>
                <a:uFill>
                  <a:solidFill>
                    <a:srgbClr val="921928"/>
                  </a:solidFill>
                </a:uFill>
              </a:rPr>
              <a:t>F</a:t>
            </a:r>
            <a:r>
              <a:rPr sz="3600" spc="-5" dirty="0">
                <a:solidFill>
                  <a:srgbClr val="000000"/>
                </a:solidFill>
              </a:rPr>
              <a:t>IELD</a:t>
            </a:r>
            <a:r>
              <a:rPr sz="3600" spc="-15" dirty="0">
                <a:solidFill>
                  <a:srgbClr val="000000"/>
                </a:solidFill>
              </a:rPr>
              <a:t> </a:t>
            </a:r>
            <a:r>
              <a:rPr sz="3600" u="heavy" dirty="0">
                <a:solidFill>
                  <a:srgbClr val="921928"/>
                </a:solidFill>
                <a:uFill>
                  <a:solidFill>
                    <a:srgbClr val="921928"/>
                  </a:solidFill>
                </a:uFill>
              </a:rPr>
              <a:t>C</a:t>
            </a:r>
            <a:r>
              <a:rPr sz="3600" dirty="0">
                <a:solidFill>
                  <a:srgbClr val="000000"/>
                </a:solidFill>
              </a:rPr>
              <a:t>ARE</a:t>
            </a:r>
            <a:r>
              <a:rPr sz="3600" spc="-20" dirty="0">
                <a:solidFill>
                  <a:srgbClr val="000000"/>
                </a:solidFill>
              </a:rPr>
              <a:t> </a:t>
            </a:r>
            <a:r>
              <a:rPr sz="3600" i="1" spc="-40" dirty="0">
                <a:solidFill>
                  <a:srgbClr val="000000"/>
                </a:solidFill>
                <a:latin typeface="Arial"/>
                <a:cs typeface="Arial"/>
              </a:rPr>
              <a:t>(CONT.)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0436" y="3418216"/>
            <a:ext cx="2548255" cy="109537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1170"/>
              </a:lnSpc>
              <a:spcBef>
                <a:spcPts val="325"/>
              </a:spcBef>
            </a:pPr>
            <a:r>
              <a:rPr sz="1150" spc="5" dirty="0">
                <a:latin typeface="Arial MT"/>
                <a:cs typeface="Arial MT"/>
              </a:rPr>
              <a:t>The</a:t>
            </a:r>
            <a:r>
              <a:rPr sz="1150" spc="-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casualty </a:t>
            </a:r>
            <a:r>
              <a:rPr sz="1150" spc="5" dirty="0">
                <a:latin typeface="Arial MT"/>
                <a:cs typeface="Arial MT"/>
              </a:rPr>
              <a:t>and</a:t>
            </a:r>
            <a:r>
              <a:rPr sz="1150" dirty="0">
                <a:latin typeface="Arial MT"/>
                <a:cs typeface="Arial MT"/>
              </a:rPr>
              <a:t> the </a:t>
            </a:r>
            <a:r>
              <a:rPr sz="1150" spc="5" dirty="0">
                <a:latin typeface="Arial MT"/>
                <a:cs typeface="Arial MT"/>
              </a:rPr>
              <a:t>person</a:t>
            </a:r>
            <a:r>
              <a:rPr sz="1150" dirty="0">
                <a:latin typeface="Arial MT"/>
                <a:cs typeface="Arial MT"/>
              </a:rPr>
              <a:t> rendering </a:t>
            </a:r>
            <a:r>
              <a:rPr sz="1150" spc="-30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care</a:t>
            </a:r>
            <a:r>
              <a:rPr sz="1150" spc="-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are </a:t>
            </a:r>
            <a:r>
              <a:rPr sz="1150" b="1" spc="5" dirty="0">
                <a:latin typeface="Arial"/>
                <a:cs typeface="Arial"/>
              </a:rPr>
              <a:t>not</a:t>
            </a:r>
            <a:r>
              <a:rPr sz="1150" b="1" dirty="0">
                <a:latin typeface="Arial"/>
                <a:cs typeface="Arial"/>
              </a:rPr>
              <a:t> </a:t>
            </a:r>
            <a:r>
              <a:rPr sz="1150" spc="5" dirty="0">
                <a:latin typeface="Arial MT"/>
                <a:cs typeface="Arial MT"/>
              </a:rPr>
              <a:t>under</a:t>
            </a:r>
            <a:r>
              <a:rPr sz="1150" spc="-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direct fire</a:t>
            </a:r>
            <a:endParaRPr sz="1150">
              <a:latin typeface="Arial MT"/>
              <a:cs typeface="Arial MT"/>
            </a:endParaRPr>
          </a:p>
          <a:p>
            <a:pPr marL="12700">
              <a:lnSpc>
                <a:spcPts val="1275"/>
              </a:lnSpc>
              <a:spcBef>
                <a:spcPts val="370"/>
              </a:spcBef>
            </a:pPr>
            <a:r>
              <a:rPr sz="1150" spc="5" dirty="0">
                <a:latin typeface="Arial MT"/>
                <a:cs typeface="Arial MT"/>
              </a:rPr>
              <a:t>TFC</a:t>
            </a:r>
            <a:r>
              <a:rPr sz="1150" spc="-15" dirty="0">
                <a:latin typeface="Arial MT"/>
                <a:cs typeface="Arial MT"/>
              </a:rPr>
              <a:t> </a:t>
            </a:r>
            <a:r>
              <a:rPr sz="1150" spc="5" dirty="0">
                <a:latin typeface="Arial MT"/>
                <a:cs typeface="Arial MT"/>
              </a:rPr>
              <a:t>can</a:t>
            </a:r>
            <a:r>
              <a:rPr sz="1150" spc="-10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turn</a:t>
            </a:r>
            <a:r>
              <a:rPr sz="1150" spc="-10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into</a:t>
            </a:r>
            <a:r>
              <a:rPr sz="1150" spc="-15" dirty="0">
                <a:latin typeface="Arial MT"/>
                <a:cs typeface="Arial MT"/>
              </a:rPr>
              <a:t> </a:t>
            </a:r>
            <a:r>
              <a:rPr sz="1150" spc="5" dirty="0">
                <a:latin typeface="Arial MT"/>
                <a:cs typeface="Arial MT"/>
              </a:rPr>
              <a:t>a</a:t>
            </a:r>
            <a:endParaRPr sz="1150">
              <a:latin typeface="Arial MT"/>
              <a:cs typeface="Arial MT"/>
            </a:endParaRPr>
          </a:p>
          <a:p>
            <a:pPr marL="12700">
              <a:lnSpc>
                <a:spcPts val="1275"/>
              </a:lnSpc>
            </a:pPr>
            <a:r>
              <a:rPr sz="1150" spc="5" dirty="0">
                <a:latin typeface="Arial MT"/>
                <a:cs typeface="Arial MT"/>
              </a:rPr>
              <a:t>Care</a:t>
            </a:r>
            <a:r>
              <a:rPr sz="1150" spc="-10" dirty="0">
                <a:latin typeface="Arial MT"/>
                <a:cs typeface="Arial MT"/>
              </a:rPr>
              <a:t> </a:t>
            </a:r>
            <a:r>
              <a:rPr sz="1150" spc="5" dirty="0">
                <a:latin typeface="Arial MT"/>
                <a:cs typeface="Arial MT"/>
              </a:rPr>
              <a:t>Under</a:t>
            </a:r>
            <a:r>
              <a:rPr sz="1150" spc="-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Fire</a:t>
            </a:r>
            <a:r>
              <a:rPr sz="1150" spc="-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unexpectedly</a:t>
            </a:r>
            <a:endParaRPr sz="1150">
              <a:latin typeface="Arial MT"/>
              <a:cs typeface="Arial MT"/>
            </a:endParaRPr>
          </a:p>
          <a:p>
            <a:pPr marL="12700">
              <a:lnSpc>
                <a:spcPts val="1275"/>
              </a:lnSpc>
              <a:spcBef>
                <a:spcPts val="375"/>
              </a:spcBef>
            </a:pPr>
            <a:r>
              <a:rPr sz="1150" spc="5" dirty="0">
                <a:latin typeface="Arial MT"/>
                <a:cs typeface="Arial MT"/>
              </a:rPr>
              <a:t>Personnel</a:t>
            </a:r>
            <a:r>
              <a:rPr sz="1150" spc="-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should</a:t>
            </a:r>
            <a:r>
              <a:rPr sz="1150" spc="-5" dirty="0">
                <a:latin typeface="Arial MT"/>
                <a:cs typeface="Arial MT"/>
              </a:rPr>
              <a:t> </a:t>
            </a:r>
            <a:r>
              <a:rPr sz="1150" dirty="0">
                <a:latin typeface="Arial MT"/>
                <a:cs typeface="Arial MT"/>
              </a:rPr>
              <a:t>maintain their</a:t>
            </a:r>
            <a:endParaRPr sz="1150">
              <a:latin typeface="Arial MT"/>
              <a:cs typeface="Arial MT"/>
            </a:endParaRPr>
          </a:p>
          <a:p>
            <a:pPr marL="12700">
              <a:lnSpc>
                <a:spcPts val="1275"/>
              </a:lnSpc>
            </a:pPr>
            <a:r>
              <a:rPr sz="1150" b="1" spc="5" dirty="0">
                <a:latin typeface="Arial"/>
                <a:cs typeface="Arial"/>
              </a:rPr>
              <a:t>S</a:t>
            </a:r>
            <a:r>
              <a:rPr sz="1150" b="1" spc="-5" dirty="0">
                <a:latin typeface="Arial"/>
                <a:cs typeface="Arial"/>
              </a:rPr>
              <a:t>I</a:t>
            </a:r>
            <a:r>
              <a:rPr sz="1150" b="1" spc="5" dirty="0">
                <a:latin typeface="Arial"/>
                <a:cs typeface="Arial"/>
              </a:rPr>
              <a:t>TU</a:t>
            </a:r>
            <a:r>
              <a:rPr sz="1150" b="1" spc="-85" dirty="0">
                <a:latin typeface="Arial"/>
                <a:cs typeface="Arial"/>
              </a:rPr>
              <a:t>A</a:t>
            </a:r>
            <a:r>
              <a:rPr sz="1150" b="1" spc="5" dirty="0">
                <a:latin typeface="Arial"/>
                <a:cs typeface="Arial"/>
              </a:rPr>
              <a:t>TIONAL</a:t>
            </a:r>
            <a:r>
              <a:rPr sz="1150" b="1" spc="-65" dirty="0">
                <a:latin typeface="Arial"/>
                <a:cs typeface="Arial"/>
              </a:rPr>
              <a:t> </a:t>
            </a:r>
            <a:r>
              <a:rPr sz="1150" b="1" spc="-60" dirty="0">
                <a:latin typeface="Arial"/>
                <a:cs typeface="Arial"/>
              </a:rPr>
              <a:t>AW</a:t>
            </a:r>
            <a:r>
              <a:rPr sz="1150" b="1" spc="5" dirty="0">
                <a:latin typeface="Arial"/>
                <a:cs typeface="Arial"/>
              </a:rPr>
              <a:t>ARENESS</a:t>
            </a:r>
            <a:endParaRPr sz="11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53158" y="2385171"/>
            <a:ext cx="1784350" cy="8191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2890"/>
              </a:lnSpc>
              <a:spcBef>
                <a:spcPts val="585"/>
              </a:spcBef>
            </a:pPr>
            <a:r>
              <a:rPr sz="2800" b="1" spc="-5" dirty="0">
                <a:latin typeface="Arial"/>
                <a:cs typeface="Arial"/>
              </a:rPr>
              <a:t>LIMITED </a:t>
            </a:r>
            <a:r>
              <a:rPr sz="2800" b="1" dirty="0">
                <a:latin typeface="Arial"/>
                <a:cs typeface="Arial"/>
              </a:rPr>
              <a:t> SUPP</a:t>
            </a:r>
            <a:r>
              <a:rPr sz="2800" b="1" spc="-5" dirty="0">
                <a:latin typeface="Arial"/>
                <a:cs typeface="Arial"/>
              </a:rPr>
              <a:t>LI</a:t>
            </a:r>
            <a:r>
              <a:rPr sz="2800" b="1" dirty="0">
                <a:latin typeface="Arial"/>
                <a:cs typeface="Arial"/>
              </a:rPr>
              <a:t>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48814" y="3412440"/>
            <a:ext cx="5179695" cy="18669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sz="2000" dirty="0">
                <a:latin typeface="Arial MT"/>
                <a:cs typeface="Arial MT"/>
              </a:rPr>
              <a:t>Medical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equipment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supplies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limited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what is carried </a:t>
            </a:r>
            <a:r>
              <a:rPr sz="2000" spc="-5" dirty="0">
                <a:latin typeface="Arial MT"/>
                <a:cs typeface="Arial MT"/>
              </a:rPr>
              <a:t>into the field </a:t>
            </a:r>
            <a:r>
              <a:rPr sz="2000" dirty="0">
                <a:latin typeface="Arial MT"/>
                <a:cs typeface="Arial MT"/>
              </a:rPr>
              <a:t>by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b="1" spc="-5" dirty="0">
                <a:latin typeface="Arial"/>
                <a:cs typeface="Arial"/>
              </a:rPr>
              <a:t>CMC</a:t>
            </a:r>
            <a:r>
              <a:rPr sz="2000" spc="-5" dirty="0">
                <a:latin typeface="Arial MT"/>
                <a:cs typeface="Arial MT"/>
              </a:rPr>
              <a:t>, </a:t>
            </a:r>
            <a:r>
              <a:rPr sz="2000" dirty="0">
                <a:latin typeface="Arial MT"/>
                <a:cs typeface="Arial MT"/>
              </a:rPr>
              <a:t>any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b="1" spc="-30" dirty="0">
                <a:latin typeface="Arial"/>
                <a:cs typeface="Arial"/>
              </a:rPr>
              <a:t>COMBAT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LIFESAVER,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and </a:t>
            </a:r>
            <a:r>
              <a:rPr sz="2000" dirty="0">
                <a:latin typeface="Arial MT"/>
                <a:cs typeface="Arial MT"/>
              </a:rPr>
              <a:t>the </a:t>
            </a:r>
            <a:r>
              <a:rPr sz="2000" b="1" spc="-5" dirty="0">
                <a:latin typeface="Arial"/>
                <a:cs typeface="Arial"/>
              </a:rPr>
              <a:t>INDIVIDUAL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SERVICE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MEMBER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50"/>
              </a:lnSpc>
              <a:spcBef>
                <a:spcPts val="440"/>
              </a:spcBef>
            </a:pPr>
            <a:r>
              <a:rPr sz="2000" dirty="0">
                <a:latin typeface="Arial MT"/>
                <a:cs typeface="Arial MT"/>
              </a:rPr>
              <a:t>Always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use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casualty’s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ts val="2350"/>
              </a:lnSpc>
            </a:pPr>
            <a:r>
              <a:rPr sz="2000" b="1" spc="-5" dirty="0">
                <a:latin typeface="Arial"/>
                <a:cs typeface="Arial"/>
              </a:rPr>
              <a:t>Joint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First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Aid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Kit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(JFAK)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first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81" y="1729202"/>
            <a:ext cx="2632282" cy="149667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37442" y="2260555"/>
            <a:ext cx="2159000" cy="85851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z="2800" b="1" spc="-30" dirty="0">
                <a:latin typeface="Arial"/>
                <a:cs typeface="Arial"/>
              </a:rPr>
              <a:t>TACTICAL 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FIELD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CARE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14781" y="3503896"/>
            <a:ext cx="114300" cy="1151255"/>
          </a:xfrm>
          <a:custGeom>
            <a:avLst/>
            <a:gdLst/>
            <a:ahLst/>
            <a:cxnLst/>
            <a:rect l="l" t="t" r="r" b="b"/>
            <a:pathLst>
              <a:path w="114300" h="1151254">
                <a:moveTo>
                  <a:pt x="0" y="1151229"/>
                </a:moveTo>
                <a:lnTo>
                  <a:pt x="0" y="0"/>
                </a:lnTo>
                <a:lnTo>
                  <a:pt x="114300" y="0"/>
                </a:lnTo>
                <a:lnTo>
                  <a:pt x="114300" y="1151229"/>
                </a:lnTo>
                <a:lnTo>
                  <a:pt x="0" y="1151229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0213" y="3443909"/>
            <a:ext cx="114300" cy="490855"/>
          </a:xfrm>
          <a:custGeom>
            <a:avLst/>
            <a:gdLst/>
            <a:ahLst/>
            <a:cxnLst/>
            <a:rect l="l" t="t" r="r" b="b"/>
            <a:pathLst>
              <a:path w="114300" h="490854">
                <a:moveTo>
                  <a:pt x="0" y="490781"/>
                </a:moveTo>
                <a:lnTo>
                  <a:pt x="0" y="0"/>
                </a:lnTo>
                <a:lnTo>
                  <a:pt x="114300" y="0"/>
                </a:lnTo>
                <a:lnTo>
                  <a:pt x="114300" y="490781"/>
                </a:lnTo>
                <a:lnTo>
                  <a:pt x="0" y="490781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3254" y="1718589"/>
            <a:ext cx="2307145" cy="1560175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551707" y="5719717"/>
            <a:ext cx="8881110" cy="792480"/>
          </a:xfrm>
          <a:custGeom>
            <a:avLst/>
            <a:gdLst/>
            <a:ahLst/>
            <a:cxnLst/>
            <a:rect l="l" t="t" r="r" b="b"/>
            <a:pathLst>
              <a:path w="8881110" h="792479">
                <a:moveTo>
                  <a:pt x="8799098" y="0"/>
                </a:moveTo>
                <a:lnTo>
                  <a:pt x="81666" y="0"/>
                </a:lnTo>
                <a:lnTo>
                  <a:pt x="49878" y="6417"/>
                </a:lnTo>
                <a:lnTo>
                  <a:pt x="23919" y="23919"/>
                </a:lnTo>
                <a:lnTo>
                  <a:pt x="6417" y="49877"/>
                </a:lnTo>
                <a:lnTo>
                  <a:pt x="0" y="81665"/>
                </a:lnTo>
                <a:lnTo>
                  <a:pt x="0" y="710511"/>
                </a:lnTo>
                <a:lnTo>
                  <a:pt x="6417" y="742299"/>
                </a:lnTo>
                <a:lnTo>
                  <a:pt x="23919" y="768257"/>
                </a:lnTo>
                <a:lnTo>
                  <a:pt x="49878" y="785759"/>
                </a:lnTo>
                <a:lnTo>
                  <a:pt x="81666" y="792176"/>
                </a:lnTo>
                <a:lnTo>
                  <a:pt x="8799098" y="792176"/>
                </a:lnTo>
                <a:lnTo>
                  <a:pt x="8830886" y="785759"/>
                </a:lnTo>
                <a:lnTo>
                  <a:pt x="8856845" y="768257"/>
                </a:lnTo>
                <a:lnTo>
                  <a:pt x="8874346" y="742299"/>
                </a:lnTo>
                <a:lnTo>
                  <a:pt x="8880764" y="710511"/>
                </a:lnTo>
                <a:lnTo>
                  <a:pt x="8880764" y="81665"/>
                </a:lnTo>
                <a:lnTo>
                  <a:pt x="8874346" y="49877"/>
                </a:lnTo>
                <a:lnTo>
                  <a:pt x="8856845" y="23919"/>
                </a:lnTo>
                <a:lnTo>
                  <a:pt x="8830886" y="6417"/>
                </a:lnTo>
                <a:lnTo>
                  <a:pt x="8799098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575984" y="5946656"/>
            <a:ext cx="73748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01827"/>
                </a:solidFill>
                <a:latin typeface="Arial"/>
                <a:cs typeface="Arial"/>
              </a:rPr>
              <a:t>REMEMBER:</a:t>
            </a:r>
            <a:r>
              <a:rPr sz="2000" b="1" spc="-5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Intervention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priorities</a:t>
            </a:r>
            <a:r>
              <a:rPr sz="2000" dirty="0">
                <a:latin typeface="Arial MT"/>
                <a:cs typeface="Arial MT"/>
              </a:rPr>
              <a:t> should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follow </a:t>
            </a:r>
            <a:r>
              <a:rPr sz="2000" b="1" dirty="0">
                <a:latin typeface="Arial"/>
                <a:cs typeface="Arial"/>
              </a:rPr>
              <a:t>MARCH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70" dirty="0">
                <a:latin typeface="Arial"/>
                <a:cs typeface="Arial"/>
              </a:rPr>
              <a:t>PAWS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3087" y="5885533"/>
            <a:ext cx="503749" cy="438557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314781" y="4862946"/>
            <a:ext cx="114300" cy="540385"/>
          </a:xfrm>
          <a:custGeom>
            <a:avLst/>
            <a:gdLst/>
            <a:ahLst/>
            <a:cxnLst/>
            <a:rect l="l" t="t" r="r" b="b"/>
            <a:pathLst>
              <a:path w="114300" h="540385">
                <a:moveTo>
                  <a:pt x="0" y="540327"/>
                </a:moveTo>
                <a:lnTo>
                  <a:pt x="0" y="0"/>
                </a:lnTo>
                <a:lnTo>
                  <a:pt x="114300" y="0"/>
                </a:lnTo>
                <a:lnTo>
                  <a:pt x="114300" y="540327"/>
                </a:lnTo>
                <a:lnTo>
                  <a:pt x="0" y="540327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0213" y="4205909"/>
            <a:ext cx="114300" cy="490855"/>
          </a:xfrm>
          <a:custGeom>
            <a:avLst/>
            <a:gdLst/>
            <a:ahLst/>
            <a:cxnLst/>
            <a:rect l="l" t="t" r="r" b="b"/>
            <a:pathLst>
              <a:path w="114300" h="490854">
                <a:moveTo>
                  <a:pt x="0" y="490781"/>
                </a:moveTo>
                <a:lnTo>
                  <a:pt x="0" y="0"/>
                </a:lnTo>
                <a:lnTo>
                  <a:pt x="114300" y="0"/>
                </a:lnTo>
                <a:lnTo>
                  <a:pt x="114300" y="490781"/>
                </a:lnTo>
                <a:lnTo>
                  <a:pt x="0" y="490781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0213" y="4967910"/>
            <a:ext cx="114300" cy="490855"/>
          </a:xfrm>
          <a:custGeom>
            <a:avLst/>
            <a:gdLst/>
            <a:ahLst/>
            <a:cxnLst/>
            <a:rect l="l" t="t" r="r" b="b"/>
            <a:pathLst>
              <a:path w="114300" h="490854">
                <a:moveTo>
                  <a:pt x="0" y="490781"/>
                </a:moveTo>
                <a:lnTo>
                  <a:pt x="0" y="0"/>
                </a:lnTo>
                <a:lnTo>
                  <a:pt x="114300" y="0"/>
                </a:lnTo>
                <a:lnTo>
                  <a:pt x="114300" y="490781"/>
                </a:lnTo>
                <a:lnTo>
                  <a:pt x="0" y="490781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99336" y="806118"/>
            <a:ext cx="8920480" cy="568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50" spc="5" dirty="0">
                <a:solidFill>
                  <a:srgbClr val="921928"/>
                </a:solidFill>
              </a:rPr>
              <a:t>PHASE</a:t>
            </a:r>
            <a:r>
              <a:rPr sz="3550" spc="-10" dirty="0">
                <a:solidFill>
                  <a:srgbClr val="921928"/>
                </a:solidFill>
              </a:rPr>
              <a:t> </a:t>
            </a:r>
            <a:r>
              <a:rPr sz="3550" spc="5" dirty="0">
                <a:solidFill>
                  <a:srgbClr val="921928"/>
                </a:solidFill>
              </a:rPr>
              <a:t>3:</a:t>
            </a:r>
            <a:r>
              <a:rPr sz="3550" spc="-5" dirty="0">
                <a:solidFill>
                  <a:srgbClr val="921928"/>
                </a:solidFill>
              </a:rPr>
              <a:t> </a:t>
            </a:r>
            <a:r>
              <a:rPr sz="3550" u="heavy" spc="-30" dirty="0">
                <a:solidFill>
                  <a:srgbClr val="921928"/>
                </a:solidFill>
                <a:uFill>
                  <a:solidFill>
                    <a:srgbClr val="921928"/>
                  </a:solidFill>
                </a:uFill>
              </a:rPr>
              <a:t>TAC</a:t>
            </a:r>
            <a:r>
              <a:rPr sz="3550" spc="-30" dirty="0">
                <a:solidFill>
                  <a:srgbClr val="000000"/>
                </a:solidFill>
              </a:rPr>
              <a:t>TICAL</a:t>
            </a:r>
            <a:r>
              <a:rPr sz="3550" spc="-65" dirty="0">
                <a:solidFill>
                  <a:srgbClr val="000000"/>
                </a:solidFill>
              </a:rPr>
              <a:t> </a:t>
            </a:r>
            <a:r>
              <a:rPr sz="3550" u="heavy" spc="-45" dirty="0">
                <a:solidFill>
                  <a:srgbClr val="921928"/>
                </a:solidFill>
                <a:uFill>
                  <a:solidFill>
                    <a:srgbClr val="921928"/>
                  </a:solidFill>
                </a:uFill>
              </a:rPr>
              <a:t>EVAC</a:t>
            </a:r>
            <a:r>
              <a:rPr sz="3550" spc="-45" dirty="0">
                <a:solidFill>
                  <a:srgbClr val="000000"/>
                </a:solidFill>
              </a:rPr>
              <a:t>UATION</a:t>
            </a:r>
            <a:r>
              <a:rPr sz="3550" spc="-5" dirty="0">
                <a:solidFill>
                  <a:srgbClr val="000000"/>
                </a:solidFill>
              </a:rPr>
              <a:t> </a:t>
            </a:r>
            <a:r>
              <a:rPr sz="3550" spc="5" dirty="0">
                <a:solidFill>
                  <a:srgbClr val="000000"/>
                </a:solidFill>
              </a:rPr>
              <a:t>CARE</a:t>
            </a:r>
            <a:endParaRPr sz="3550"/>
          </a:p>
        </p:txBody>
      </p:sp>
      <p:sp>
        <p:nvSpPr>
          <p:cNvPr id="4" name="object 4"/>
          <p:cNvSpPr txBox="1"/>
          <p:nvPr/>
        </p:nvSpPr>
        <p:spPr>
          <a:xfrm>
            <a:off x="1339099" y="3273692"/>
            <a:ext cx="2638425" cy="9550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algn="ctr">
              <a:lnSpc>
                <a:spcPts val="2400"/>
              </a:lnSpc>
              <a:spcBef>
                <a:spcPts val="280"/>
              </a:spcBef>
            </a:pPr>
            <a:r>
              <a:rPr sz="2100" b="1" spc="-15" dirty="0">
                <a:latin typeface="Arial"/>
                <a:cs typeface="Arial"/>
              </a:rPr>
              <a:t>ESTABLISHING </a:t>
            </a:r>
            <a:r>
              <a:rPr sz="2100" b="1" spc="-10" dirty="0">
                <a:latin typeface="Arial"/>
                <a:cs typeface="Arial"/>
              </a:rPr>
              <a:t> </a:t>
            </a:r>
            <a:r>
              <a:rPr sz="2100" b="1" spc="-35" dirty="0">
                <a:latin typeface="Arial"/>
                <a:cs typeface="Arial"/>
              </a:rPr>
              <a:t>EVACUATION </a:t>
            </a:r>
            <a:r>
              <a:rPr sz="2100" b="1" spc="-5" dirty="0">
                <a:latin typeface="Arial"/>
                <a:cs typeface="Arial"/>
              </a:rPr>
              <a:t>POINT </a:t>
            </a:r>
            <a:r>
              <a:rPr sz="2100" b="1" spc="-575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SECURITY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5370" y="3273692"/>
            <a:ext cx="2524760" cy="6502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419734" marR="5080" indent="-407670">
              <a:lnSpc>
                <a:spcPts val="2400"/>
              </a:lnSpc>
              <a:spcBef>
                <a:spcPts val="280"/>
              </a:spcBef>
            </a:pPr>
            <a:r>
              <a:rPr sz="2100" b="1" dirty="0">
                <a:latin typeface="Arial"/>
                <a:cs typeface="Arial"/>
              </a:rPr>
              <a:t>S</a:t>
            </a:r>
            <a:r>
              <a:rPr sz="2100" b="1" spc="-160" dirty="0">
                <a:latin typeface="Arial"/>
                <a:cs typeface="Arial"/>
              </a:rPr>
              <a:t>T</a:t>
            </a:r>
            <a:r>
              <a:rPr sz="2100" b="1" dirty="0">
                <a:latin typeface="Arial"/>
                <a:cs typeface="Arial"/>
              </a:rPr>
              <a:t>A</a:t>
            </a:r>
            <a:r>
              <a:rPr sz="2100" b="1" spc="-5" dirty="0">
                <a:latin typeface="Arial"/>
                <a:cs typeface="Arial"/>
              </a:rPr>
              <a:t>GI</a:t>
            </a:r>
            <a:r>
              <a:rPr sz="2100" b="1" dirty="0">
                <a:latin typeface="Arial"/>
                <a:cs typeface="Arial"/>
              </a:rPr>
              <a:t>N</a:t>
            </a:r>
            <a:r>
              <a:rPr sz="2100" b="1" spc="-5" dirty="0">
                <a:latin typeface="Arial"/>
                <a:cs typeface="Arial"/>
              </a:rPr>
              <a:t>G/LO</a:t>
            </a:r>
            <a:r>
              <a:rPr sz="2100" b="1" dirty="0">
                <a:latin typeface="Arial"/>
                <a:cs typeface="Arial"/>
              </a:rPr>
              <a:t>AD</a:t>
            </a:r>
            <a:r>
              <a:rPr sz="2100" b="1" spc="-5" dirty="0">
                <a:latin typeface="Arial"/>
                <a:cs typeface="Arial"/>
              </a:rPr>
              <a:t>I</a:t>
            </a:r>
            <a:r>
              <a:rPr sz="2100" b="1" dirty="0">
                <a:latin typeface="Arial"/>
                <a:cs typeface="Arial"/>
              </a:rPr>
              <a:t>NG  </a:t>
            </a:r>
            <a:r>
              <a:rPr sz="2100" b="1" spc="-20" dirty="0">
                <a:latin typeface="Arial"/>
                <a:cs typeface="Arial"/>
              </a:rPr>
              <a:t>CASUALTIES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7558" y="5644699"/>
            <a:ext cx="2178685" cy="6502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76200">
              <a:lnSpc>
                <a:spcPts val="2400"/>
              </a:lnSpc>
              <a:spcBef>
                <a:spcPts val="280"/>
              </a:spcBef>
            </a:pPr>
            <a:r>
              <a:rPr sz="2100" b="1" spc="-5" dirty="0">
                <a:latin typeface="Arial"/>
                <a:cs typeface="Arial"/>
              </a:rPr>
              <a:t>REASSESSING/ </a:t>
            </a:r>
            <a:r>
              <a:rPr sz="2100" b="1" spc="-57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RE-E</a:t>
            </a:r>
            <a:r>
              <a:rPr sz="2100" b="1" spc="-160" dirty="0">
                <a:latin typeface="Arial"/>
                <a:cs typeface="Arial"/>
              </a:rPr>
              <a:t>V</a:t>
            </a:r>
            <a:r>
              <a:rPr sz="2100" b="1" dirty="0">
                <a:latin typeface="Arial"/>
                <a:cs typeface="Arial"/>
              </a:rPr>
              <a:t>A</a:t>
            </a:r>
            <a:r>
              <a:rPr sz="2100" b="1" spc="-5" dirty="0">
                <a:latin typeface="Arial"/>
                <a:cs typeface="Arial"/>
              </a:rPr>
              <a:t>L</a:t>
            </a:r>
            <a:r>
              <a:rPr sz="2100" b="1" dirty="0">
                <a:latin typeface="Arial"/>
                <a:cs typeface="Arial"/>
              </a:rPr>
              <a:t>U</a:t>
            </a:r>
            <a:r>
              <a:rPr sz="2100" b="1" spc="-160" dirty="0">
                <a:latin typeface="Arial"/>
                <a:cs typeface="Arial"/>
              </a:rPr>
              <a:t>A</a:t>
            </a:r>
            <a:r>
              <a:rPr sz="2100" b="1" spc="-5" dirty="0">
                <a:latin typeface="Arial"/>
                <a:cs typeface="Arial"/>
              </a:rPr>
              <a:t>TI</a:t>
            </a:r>
            <a:r>
              <a:rPr sz="2100" b="1" dirty="0">
                <a:latin typeface="Arial"/>
                <a:cs typeface="Arial"/>
              </a:rPr>
              <a:t>NG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69485" y="5644699"/>
            <a:ext cx="1710055" cy="6502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137795">
              <a:lnSpc>
                <a:spcPts val="2400"/>
              </a:lnSpc>
              <a:spcBef>
                <a:spcPts val="280"/>
              </a:spcBef>
            </a:pPr>
            <a:r>
              <a:rPr sz="2100" b="1" spc="-5" dirty="0">
                <a:latin typeface="Arial"/>
                <a:cs typeface="Arial"/>
              </a:rPr>
              <a:t>SECURING </a:t>
            </a:r>
            <a:r>
              <a:rPr sz="2100" b="1" dirty="0">
                <a:latin typeface="Arial"/>
                <a:cs typeface="Arial"/>
              </a:rPr>
              <a:t> CASUA</a:t>
            </a:r>
            <a:r>
              <a:rPr sz="2100" b="1" spc="-160" dirty="0">
                <a:latin typeface="Arial"/>
                <a:cs typeface="Arial"/>
              </a:rPr>
              <a:t>L</a:t>
            </a:r>
            <a:r>
              <a:rPr sz="2100" b="1" spc="-5" dirty="0">
                <a:latin typeface="Arial"/>
                <a:cs typeface="Arial"/>
              </a:rPr>
              <a:t>TI</a:t>
            </a:r>
            <a:r>
              <a:rPr sz="2100" b="1" dirty="0">
                <a:latin typeface="Arial"/>
                <a:cs typeface="Arial"/>
              </a:rPr>
              <a:t>ES</a:t>
            </a:r>
            <a:endParaRPr sz="2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1841" y="3273692"/>
            <a:ext cx="3062605" cy="6502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365125">
              <a:lnSpc>
                <a:spcPts val="2400"/>
              </a:lnSpc>
              <a:spcBef>
                <a:spcPts val="280"/>
              </a:spcBef>
            </a:pPr>
            <a:r>
              <a:rPr sz="2100" b="1" spc="-15" dirty="0">
                <a:latin typeface="Arial"/>
                <a:cs typeface="Arial"/>
              </a:rPr>
              <a:t>COMMUNICATING </a:t>
            </a:r>
            <a:r>
              <a:rPr sz="2100" b="1" spc="-10" dirty="0">
                <a:latin typeface="Arial"/>
                <a:cs typeface="Arial"/>
              </a:rPr>
              <a:t> </a:t>
            </a:r>
            <a:r>
              <a:rPr sz="2100" b="1" spc="-50" dirty="0">
                <a:latin typeface="Arial"/>
                <a:cs typeface="Arial"/>
              </a:rPr>
              <a:t>PATIENT </a:t>
            </a:r>
            <a:r>
              <a:rPr sz="2100" b="1" spc="-20" dirty="0">
                <a:latin typeface="Arial"/>
                <a:cs typeface="Arial"/>
              </a:rPr>
              <a:t>INFORMATION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07902" y="4139521"/>
            <a:ext cx="1911926" cy="125739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0455" y="1521092"/>
            <a:ext cx="1379165" cy="1460531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8014679" y="1584990"/>
            <a:ext cx="2917190" cy="1593850"/>
            <a:chOff x="8014679" y="1584990"/>
            <a:chExt cx="2917190" cy="159385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4679" y="1584990"/>
              <a:ext cx="1593273" cy="159327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38382" y="1584990"/>
              <a:ext cx="1593273" cy="1593273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84854" y="4441737"/>
            <a:ext cx="1920298" cy="862003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1676366" y="1584990"/>
            <a:ext cx="3004185" cy="1579245"/>
            <a:chOff x="1676366" y="1584990"/>
            <a:chExt cx="3004185" cy="157924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6366" y="1789044"/>
              <a:ext cx="1685122" cy="137503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29742" y="1584990"/>
              <a:ext cx="1650668" cy="581486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00895" y="693342"/>
            <a:ext cx="63906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2F2F2"/>
                </a:solidFill>
              </a:rPr>
              <a:t>Three</a:t>
            </a:r>
            <a:r>
              <a:rPr sz="4400" spc="-25" dirty="0">
                <a:solidFill>
                  <a:srgbClr val="F2F2F2"/>
                </a:solidFill>
              </a:rPr>
              <a:t> </a:t>
            </a:r>
            <a:r>
              <a:rPr sz="4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PHASES</a:t>
            </a:r>
            <a:r>
              <a:rPr sz="4400" spc="-30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of</a:t>
            </a:r>
            <a:r>
              <a:rPr sz="4400" spc="-30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TCCC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616667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36150" y="3431587"/>
            <a:ext cx="2629535" cy="28752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92455">
              <a:lnSpc>
                <a:spcPts val="2000"/>
              </a:lnSpc>
              <a:spcBef>
                <a:spcPts val="200"/>
              </a:spcBef>
            </a:pP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Direct</a:t>
            </a:r>
            <a:r>
              <a:rPr sz="17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casualty</a:t>
            </a:r>
            <a:r>
              <a:rPr sz="17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to </a:t>
            </a:r>
            <a:r>
              <a:rPr sz="1700" spc="-45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remain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engaged</a:t>
            </a:r>
            <a:endParaRPr sz="1700">
              <a:latin typeface="Arial MT"/>
              <a:cs typeface="Arial MT"/>
            </a:endParaRPr>
          </a:p>
          <a:p>
            <a:pPr marL="12700" marR="5080">
              <a:lnSpc>
                <a:spcPts val="2000"/>
              </a:lnSpc>
              <a:spcBef>
                <a:spcPts val="600"/>
              </a:spcBef>
            </a:pP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Direct</a:t>
            </a:r>
            <a:r>
              <a:rPr sz="17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7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casualty</a:t>
            </a:r>
            <a:r>
              <a:rPr sz="17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7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move </a:t>
            </a:r>
            <a:r>
              <a:rPr sz="1700" spc="-45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to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cover</a:t>
            </a:r>
            <a:endParaRPr sz="1700">
              <a:latin typeface="Arial MT"/>
              <a:cs typeface="Arial MT"/>
            </a:endParaRPr>
          </a:p>
          <a:p>
            <a:pPr marL="12700" marR="652145">
              <a:lnSpc>
                <a:spcPts val="2000"/>
              </a:lnSpc>
              <a:spcBef>
                <a:spcPts val="600"/>
              </a:spcBef>
            </a:pP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Keep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casualty from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sustaining additional </a:t>
            </a:r>
            <a:r>
              <a:rPr sz="1700" spc="-45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wounds</a:t>
            </a:r>
            <a:endParaRPr sz="1700">
              <a:latin typeface="Arial MT"/>
              <a:cs typeface="Arial MT"/>
            </a:endParaRPr>
          </a:p>
          <a:p>
            <a:pPr marL="12700" marR="616585">
              <a:lnSpc>
                <a:spcPts val="2000"/>
              </a:lnSpc>
              <a:spcBef>
                <a:spcPts val="600"/>
              </a:spcBef>
            </a:pP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Stop life-threatening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external</a:t>
            </a:r>
            <a:r>
              <a:rPr sz="17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hemorrhage</a:t>
            </a: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Move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casualty</a:t>
            </a:r>
            <a:r>
              <a:rPr sz="17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cover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0328" y="3431587"/>
            <a:ext cx="2834005" cy="29514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200"/>
              </a:spcBef>
            </a:pP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Establish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a</a:t>
            </a:r>
            <a:r>
              <a:rPr sz="1700" spc="4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security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perimeter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maintain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tactical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situational</a:t>
            </a:r>
            <a:r>
              <a:rPr sz="17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awareness</a:t>
            </a: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Triage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casualties</a:t>
            </a:r>
            <a:endParaRPr sz="1700">
              <a:latin typeface="Arial MT"/>
              <a:cs typeface="Arial MT"/>
            </a:endParaRPr>
          </a:p>
          <a:p>
            <a:pPr marL="12700" marR="304800">
              <a:lnSpc>
                <a:spcPts val="2000"/>
              </a:lnSpc>
              <a:spcBef>
                <a:spcPts val="660"/>
              </a:spcBef>
            </a:pP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Assess</a:t>
            </a:r>
            <a:r>
              <a:rPr sz="17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treat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following </a:t>
            </a:r>
            <a:r>
              <a:rPr sz="1700" spc="-45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MARCH</a:t>
            </a:r>
            <a:r>
              <a:rPr sz="17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Arial MT"/>
                <a:cs typeface="Arial MT"/>
              </a:rPr>
              <a:t>PAWS</a:t>
            </a:r>
            <a:r>
              <a:rPr sz="17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sequence</a:t>
            </a:r>
            <a:endParaRPr sz="1700">
              <a:latin typeface="Arial MT"/>
              <a:cs typeface="Arial MT"/>
            </a:endParaRPr>
          </a:p>
          <a:p>
            <a:pPr marL="12700" marR="880744">
              <a:lnSpc>
                <a:spcPts val="2600"/>
              </a:lnSpc>
              <a:spcBef>
                <a:spcPts val="120"/>
              </a:spcBef>
            </a:pP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Communicate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Document</a:t>
            </a:r>
            <a:r>
              <a:rPr sz="17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care</a:t>
            </a:r>
            <a:endParaRPr sz="1700">
              <a:latin typeface="Arial MT"/>
              <a:cs typeface="Arial MT"/>
            </a:endParaRPr>
          </a:p>
          <a:p>
            <a:pPr marL="12700" marR="880744">
              <a:lnSpc>
                <a:spcPts val="2000"/>
              </a:lnSpc>
              <a:spcBef>
                <a:spcPts val="480"/>
              </a:spcBef>
            </a:pP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Prepare</a:t>
            </a:r>
            <a:r>
              <a:rPr sz="17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casualty</a:t>
            </a:r>
            <a:r>
              <a:rPr sz="17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for </a:t>
            </a:r>
            <a:r>
              <a:rPr sz="1700" spc="-45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evacuation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03170" y="3431587"/>
            <a:ext cx="2798445" cy="31292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200"/>
              </a:spcBef>
            </a:pP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Establish evacuation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point </a:t>
            </a:r>
            <a:r>
              <a:rPr sz="17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security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stage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casualties</a:t>
            </a:r>
            <a:endParaRPr sz="1700">
              <a:latin typeface="Arial MT"/>
              <a:cs typeface="Arial MT"/>
            </a:endParaRPr>
          </a:p>
          <a:p>
            <a:pPr marL="12700" marR="425450">
              <a:lnSpc>
                <a:spcPts val="2000"/>
              </a:lnSpc>
              <a:spcBef>
                <a:spcPts val="600"/>
              </a:spcBef>
            </a:pP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Communicate patient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information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7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40" dirty="0">
                <a:solidFill>
                  <a:srgbClr val="FFFFFF"/>
                </a:solidFill>
                <a:latin typeface="Arial MT"/>
                <a:cs typeface="Arial MT"/>
              </a:rPr>
              <a:t>TACEVAC</a:t>
            </a:r>
            <a:endParaRPr sz="1700">
              <a:latin typeface="Arial MT"/>
              <a:cs typeface="Arial MT"/>
            </a:endParaRPr>
          </a:p>
          <a:p>
            <a:pPr marL="12700" marR="193040">
              <a:lnSpc>
                <a:spcPts val="2000"/>
              </a:lnSpc>
              <a:spcBef>
                <a:spcPts val="600"/>
              </a:spcBef>
            </a:pPr>
            <a:r>
              <a:rPr sz="1700" spc="-40" dirty="0">
                <a:solidFill>
                  <a:srgbClr val="FFFFFF"/>
                </a:solidFill>
                <a:latin typeface="Arial MT"/>
                <a:cs typeface="Arial MT"/>
              </a:rPr>
              <a:t>TACEVAC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personnel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stage </a:t>
            </a:r>
            <a:r>
              <a:rPr sz="1700" spc="-4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casualties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on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evacuation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platforms</a:t>
            </a:r>
            <a:endParaRPr sz="1700">
              <a:latin typeface="Arial MT"/>
              <a:cs typeface="Arial MT"/>
            </a:endParaRPr>
          </a:p>
          <a:p>
            <a:pPr marL="12700" marR="844550">
              <a:lnSpc>
                <a:spcPts val="2000"/>
              </a:lnSpc>
              <a:spcBef>
                <a:spcPts val="600"/>
              </a:spcBef>
            </a:pP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Secure</a:t>
            </a:r>
            <a:r>
              <a:rPr sz="17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casualties</a:t>
            </a:r>
            <a:r>
              <a:rPr sz="17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in </a:t>
            </a:r>
            <a:r>
              <a:rPr sz="1700" spc="-45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evacuation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platform</a:t>
            </a:r>
            <a:endParaRPr sz="1700">
              <a:latin typeface="Arial MT"/>
              <a:cs typeface="Arial MT"/>
            </a:endParaRPr>
          </a:p>
          <a:p>
            <a:pPr marL="12700" marR="196850">
              <a:lnSpc>
                <a:spcPts val="2000"/>
              </a:lnSpc>
              <a:spcBef>
                <a:spcPts val="600"/>
              </a:spcBef>
            </a:pP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Re-assess</a:t>
            </a:r>
            <a:r>
              <a:rPr sz="17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7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re-evaluate </a:t>
            </a:r>
            <a:r>
              <a:rPr sz="1700" spc="-45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all</a:t>
            </a:r>
            <a:r>
              <a:rPr sz="17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injuries</a:t>
            </a:r>
            <a:r>
              <a:rPr sz="17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sz="17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 MT"/>
                <a:cs typeface="Arial MT"/>
              </a:rPr>
              <a:t>interventions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22084" y="3491490"/>
            <a:ext cx="114300" cy="467995"/>
          </a:xfrm>
          <a:custGeom>
            <a:avLst/>
            <a:gdLst/>
            <a:ahLst/>
            <a:cxnLst/>
            <a:rect l="l" t="t" r="r" b="b"/>
            <a:pathLst>
              <a:path w="114300" h="467995">
                <a:moveTo>
                  <a:pt x="0" y="467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467999"/>
                </a:lnTo>
                <a:lnTo>
                  <a:pt x="0" y="467999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79234" y="4073776"/>
            <a:ext cx="1270" cy="467995"/>
          </a:xfrm>
          <a:custGeom>
            <a:avLst/>
            <a:gdLst/>
            <a:ahLst/>
            <a:cxnLst/>
            <a:rect l="l" t="t" r="r" b="b"/>
            <a:pathLst>
              <a:path w="1269" h="467995">
                <a:moveTo>
                  <a:pt x="0" y="468000"/>
                </a:moveTo>
                <a:lnTo>
                  <a:pt x="928" y="0"/>
                </a:lnTo>
              </a:path>
            </a:pathLst>
          </a:custGeom>
          <a:ln w="114299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22084" y="4656063"/>
            <a:ext cx="114300" cy="720090"/>
          </a:xfrm>
          <a:custGeom>
            <a:avLst/>
            <a:gdLst/>
            <a:ahLst/>
            <a:cxnLst/>
            <a:rect l="l" t="t" r="r" b="b"/>
            <a:pathLst>
              <a:path w="114300" h="720089">
                <a:moveTo>
                  <a:pt x="0" y="719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719999"/>
                </a:lnTo>
                <a:lnTo>
                  <a:pt x="0" y="719999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52283" y="3473413"/>
            <a:ext cx="114300" cy="720090"/>
          </a:xfrm>
          <a:custGeom>
            <a:avLst/>
            <a:gdLst/>
            <a:ahLst/>
            <a:cxnLst/>
            <a:rect l="l" t="t" r="r" b="b"/>
            <a:pathLst>
              <a:path w="114300" h="720089">
                <a:moveTo>
                  <a:pt x="0" y="719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719999"/>
                </a:lnTo>
                <a:lnTo>
                  <a:pt x="0" y="719999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52283" y="4687387"/>
            <a:ext cx="114300" cy="467995"/>
          </a:xfrm>
          <a:custGeom>
            <a:avLst/>
            <a:gdLst/>
            <a:ahLst/>
            <a:cxnLst/>
            <a:rect l="l" t="t" r="r" b="b"/>
            <a:pathLst>
              <a:path w="114300" h="467995">
                <a:moveTo>
                  <a:pt x="0" y="467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467999"/>
                </a:lnTo>
                <a:lnTo>
                  <a:pt x="0" y="467999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52283" y="5937889"/>
            <a:ext cx="114300" cy="467995"/>
          </a:xfrm>
          <a:custGeom>
            <a:avLst/>
            <a:gdLst/>
            <a:ahLst/>
            <a:cxnLst/>
            <a:rect l="l" t="t" r="r" b="b"/>
            <a:pathLst>
              <a:path w="114300" h="467995">
                <a:moveTo>
                  <a:pt x="0" y="467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467999"/>
                </a:lnTo>
                <a:lnTo>
                  <a:pt x="0" y="467999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52283" y="4307776"/>
            <a:ext cx="114300" cy="288290"/>
          </a:xfrm>
          <a:custGeom>
            <a:avLst/>
            <a:gdLst/>
            <a:ahLst/>
            <a:cxnLst/>
            <a:rect l="l" t="t" r="r" b="b"/>
            <a:pathLst>
              <a:path w="114300" h="288289">
                <a:moveTo>
                  <a:pt x="0" y="288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288000"/>
                </a:lnTo>
                <a:lnTo>
                  <a:pt x="0" y="288000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52283" y="5238516"/>
            <a:ext cx="114300" cy="288290"/>
          </a:xfrm>
          <a:custGeom>
            <a:avLst/>
            <a:gdLst/>
            <a:ahLst/>
            <a:cxnLst/>
            <a:rect l="l" t="t" r="r" b="b"/>
            <a:pathLst>
              <a:path w="114300" h="288289">
                <a:moveTo>
                  <a:pt x="0" y="288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288000"/>
                </a:lnTo>
                <a:lnTo>
                  <a:pt x="0" y="288000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67684" y="3491490"/>
            <a:ext cx="114300" cy="467995"/>
          </a:xfrm>
          <a:custGeom>
            <a:avLst/>
            <a:gdLst/>
            <a:ahLst/>
            <a:cxnLst/>
            <a:rect l="l" t="t" r="r" b="b"/>
            <a:pathLst>
              <a:path w="114300" h="467995">
                <a:moveTo>
                  <a:pt x="0" y="467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467999"/>
                </a:lnTo>
                <a:lnTo>
                  <a:pt x="0" y="467999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67684" y="4073776"/>
            <a:ext cx="114300" cy="467995"/>
          </a:xfrm>
          <a:custGeom>
            <a:avLst/>
            <a:gdLst/>
            <a:ahLst/>
            <a:cxnLst/>
            <a:rect l="l" t="t" r="r" b="b"/>
            <a:pathLst>
              <a:path w="114300" h="467995">
                <a:moveTo>
                  <a:pt x="0" y="467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467999"/>
                </a:lnTo>
                <a:lnTo>
                  <a:pt x="0" y="467999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122084" y="5469366"/>
            <a:ext cx="115570" cy="996950"/>
            <a:chOff x="1122084" y="5469366"/>
            <a:chExt cx="115570" cy="996950"/>
          </a:xfrm>
        </p:grpSpPr>
        <p:sp>
          <p:nvSpPr>
            <p:cNvPr id="21" name="object 21"/>
            <p:cNvSpPr/>
            <p:nvPr/>
          </p:nvSpPr>
          <p:spPr>
            <a:xfrm>
              <a:off x="1179234" y="5526516"/>
              <a:ext cx="1270" cy="467995"/>
            </a:xfrm>
            <a:custGeom>
              <a:avLst/>
              <a:gdLst/>
              <a:ahLst/>
              <a:cxnLst/>
              <a:rect l="l" t="t" r="r" b="b"/>
              <a:pathLst>
                <a:path w="1269" h="467995">
                  <a:moveTo>
                    <a:pt x="0" y="468000"/>
                  </a:moveTo>
                  <a:lnTo>
                    <a:pt x="928" y="0"/>
                  </a:lnTo>
                </a:path>
              </a:pathLst>
            </a:custGeom>
            <a:ln w="114299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79234" y="6121029"/>
              <a:ext cx="1270" cy="288290"/>
            </a:xfrm>
            <a:custGeom>
              <a:avLst/>
              <a:gdLst/>
              <a:ahLst/>
              <a:cxnLst/>
              <a:rect l="l" t="t" r="r" b="b"/>
              <a:pathLst>
                <a:path w="1269" h="288289">
                  <a:moveTo>
                    <a:pt x="0" y="287999"/>
                  </a:moveTo>
                  <a:lnTo>
                    <a:pt x="927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5052283" y="5584618"/>
            <a:ext cx="114300" cy="288290"/>
          </a:xfrm>
          <a:custGeom>
            <a:avLst/>
            <a:gdLst/>
            <a:ahLst/>
            <a:cxnLst/>
            <a:rect l="l" t="t" r="r" b="b"/>
            <a:pathLst>
              <a:path w="114300" h="288289">
                <a:moveTo>
                  <a:pt x="0" y="288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288000"/>
                </a:lnTo>
                <a:lnTo>
                  <a:pt x="0" y="288000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967689" y="4655356"/>
            <a:ext cx="123825" cy="721995"/>
          </a:xfrm>
          <a:custGeom>
            <a:avLst/>
            <a:gdLst/>
            <a:ahLst/>
            <a:cxnLst/>
            <a:rect l="l" t="t" r="r" b="b"/>
            <a:pathLst>
              <a:path w="123825" h="721995">
                <a:moveTo>
                  <a:pt x="8906" y="721413"/>
                </a:moveTo>
                <a:lnTo>
                  <a:pt x="0" y="1413"/>
                </a:lnTo>
                <a:lnTo>
                  <a:pt x="114291" y="0"/>
                </a:lnTo>
                <a:lnTo>
                  <a:pt x="123197" y="720000"/>
                </a:lnTo>
                <a:lnTo>
                  <a:pt x="8906" y="721413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7649" y="1686687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10" h="664210">
                <a:moveTo>
                  <a:pt x="355049" y="0"/>
                </a:moveTo>
                <a:lnTo>
                  <a:pt x="308643" y="0"/>
                </a:lnTo>
                <a:lnTo>
                  <a:pt x="262601" y="6441"/>
                </a:lnTo>
                <a:lnTo>
                  <a:pt x="217651" y="19325"/>
                </a:lnTo>
                <a:lnTo>
                  <a:pt x="174520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5"/>
                </a:lnTo>
                <a:lnTo>
                  <a:pt x="38650" y="174519"/>
                </a:lnTo>
                <a:lnTo>
                  <a:pt x="19325" y="217650"/>
                </a:lnTo>
                <a:lnTo>
                  <a:pt x="6441" y="262601"/>
                </a:lnTo>
                <a:lnTo>
                  <a:pt x="0" y="308643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7"/>
                </a:lnTo>
                <a:lnTo>
                  <a:pt x="96626" y="567067"/>
                </a:lnTo>
                <a:lnTo>
                  <a:pt x="133935" y="599275"/>
                </a:lnTo>
                <a:lnTo>
                  <a:pt x="174520" y="625042"/>
                </a:lnTo>
                <a:lnTo>
                  <a:pt x="217651" y="644367"/>
                </a:lnTo>
                <a:lnTo>
                  <a:pt x="262601" y="657251"/>
                </a:lnTo>
                <a:lnTo>
                  <a:pt x="308643" y="663693"/>
                </a:lnTo>
                <a:lnTo>
                  <a:pt x="355049" y="663693"/>
                </a:lnTo>
                <a:lnTo>
                  <a:pt x="401091" y="657251"/>
                </a:lnTo>
                <a:lnTo>
                  <a:pt x="446042" y="644367"/>
                </a:lnTo>
                <a:lnTo>
                  <a:pt x="489173" y="625042"/>
                </a:lnTo>
                <a:lnTo>
                  <a:pt x="529757" y="599275"/>
                </a:lnTo>
                <a:lnTo>
                  <a:pt x="567067" y="567067"/>
                </a:lnTo>
                <a:lnTo>
                  <a:pt x="599276" y="529757"/>
                </a:lnTo>
                <a:lnTo>
                  <a:pt x="625043" y="489173"/>
                </a:lnTo>
                <a:lnTo>
                  <a:pt x="644368" y="446042"/>
                </a:lnTo>
                <a:lnTo>
                  <a:pt x="657251" y="401091"/>
                </a:lnTo>
                <a:lnTo>
                  <a:pt x="663693" y="355049"/>
                </a:lnTo>
                <a:lnTo>
                  <a:pt x="663693" y="308643"/>
                </a:lnTo>
                <a:lnTo>
                  <a:pt x="657251" y="262601"/>
                </a:lnTo>
                <a:lnTo>
                  <a:pt x="644368" y="217650"/>
                </a:lnTo>
                <a:lnTo>
                  <a:pt x="625043" y="174519"/>
                </a:lnTo>
                <a:lnTo>
                  <a:pt x="599276" y="133935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12165" y="1686687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10" h="664210">
                <a:moveTo>
                  <a:pt x="355049" y="0"/>
                </a:moveTo>
                <a:lnTo>
                  <a:pt x="308644" y="0"/>
                </a:lnTo>
                <a:lnTo>
                  <a:pt x="262602" y="6441"/>
                </a:lnTo>
                <a:lnTo>
                  <a:pt x="217651" y="19325"/>
                </a:lnTo>
                <a:lnTo>
                  <a:pt x="174520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5"/>
                </a:lnTo>
                <a:lnTo>
                  <a:pt x="38650" y="174519"/>
                </a:lnTo>
                <a:lnTo>
                  <a:pt x="19325" y="217650"/>
                </a:lnTo>
                <a:lnTo>
                  <a:pt x="6441" y="262601"/>
                </a:lnTo>
                <a:lnTo>
                  <a:pt x="0" y="308643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7"/>
                </a:lnTo>
                <a:lnTo>
                  <a:pt x="96626" y="567067"/>
                </a:lnTo>
                <a:lnTo>
                  <a:pt x="133935" y="599275"/>
                </a:lnTo>
                <a:lnTo>
                  <a:pt x="174520" y="625042"/>
                </a:lnTo>
                <a:lnTo>
                  <a:pt x="217651" y="644367"/>
                </a:lnTo>
                <a:lnTo>
                  <a:pt x="262602" y="657251"/>
                </a:lnTo>
                <a:lnTo>
                  <a:pt x="308644" y="663693"/>
                </a:lnTo>
                <a:lnTo>
                  <a:pt x="355049" y="663693"/>
                </a:lnTo>
                <a:lnTo>
                  <a:pt x="401091" y="657251"/>
                </a:lnTo>
                <a:lnTo>
                  <a:pt x="446042" y="644367"/>
                </a:lnTo>
                <a:lnTo>
                  <a:pt x="489173" y="625042"/>
                </a:lnTo>
                <a:lnTo>
                  <a:pt x="529757" y="599275"/>
                </a:lnTo>
                <a:lnTo>
                  <a:pt x="567067" y="567067"/>
                </a:lnTo>
                <a:lnTo>
                  <a:pt x="599275" y="529757"/>
                </a:lnTo>
                <a:lnTo>
                  <a:pt x="625042" y="489173"/>
                </a:lnTo>
                <a:lnTo>
                  <a:pt x="644367" y="446042"/>
                </a:lnTo>
                <a:lnTo>
                  <a:pt x="657251" y="401091"/>
                </a:lnTo>
                <a:lnTo>
                  <a:pt x="663693" y="355049"/>
                </a:lnTo>
                <a:lnTo>
                  <a:pt x="663693" y="308643"/>
                </a:lnTo>
                <a:lnTo>
                  <a:pt x="657251" y="262601"/>
                </a:lnTo>
                <a:lnTo>
                  <a:pt x="644367" y="217650"/>
                </a:lnTo>
                <a:lnTo>
                  <a:pt x="625042" y="174519"/>
                </a:lnTo>
                <a:lnTo>
                  <a:pt x="599275" y="133935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155832" y="1686687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09" h="664210">
                <a:moveTo>
                  <a:pt x="355049" y="0"/>
                </a:moveTo>
                <a:lnTo>
                  <a:pt x="308643" y="0"/>
                </a:lnTo>
                <a:lnTo>
                  <a:pt x="262601" y="6441"/>
                </a:lnTo>
                <a:lnTo>
                  <a:pt x="217650" y="19325"/>
                </a:lnTo>
                <a:lnTo>
                  <a:pt x="174519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5"/>
                </a:lnTo>
                <a:lnTo>
                  <a:pt x="38650" y="174519"/>
                </a:lnTo>
                <a:lnTo>
                  <a:pt x="19325" y="217650"/>
                </a:lnTo>
                <a:lnTo>
                  <a:pt x="6441" y="262601"/>
                </a:lnTo>
                <a:lnTo>
                  <a:pt x="0" y="308643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7"/>
                </a:lnTo>
                <a:lnTo>
                  <a:pt x="96626" y="567067"/>
                </a:lnTo>
                <a:lnTo>
                  <a:pt x="133935" y="599275"/>
                </a:lnTo>
                <a:lnTo>
                  <a:pt x="174519" y="625042"/>
                </a:lnTo>
                <a:lnTo>
                  <a:pt x="217650" y="644367"/>
                </a:lnTo>
                <a:lnTo>
                  <a:pt x="262601" y="657251"/>
                </a:lnTo>
                <a:lnTo>
                  <a:pt x="308643" y="663693"/>
                </a:lnTo>
                <a:lnTo>
                  <a:pt x="355049" y="663693"/>
                </a:lnTo>
                <a:lnTo>
                  <a:pt x="401091" y="657251"/>
                </a:lnTo>
                <a:lnTo>
                  <a:pt x="446042" y="644367"/>
                </a:lnTo>
                <a:lnTo>
                  <a:pt x="489173" y="625042"/>
                </a:lnTo>
                <a:lnTo>
                  <a:pt x="529757" y="599275"/>
                </a:lnTo>
                <a:lnTo>
                  <a:pt x="567067" y="567067"/>
                </a:lnTo>
                <a:lnTo>
                  <a:pt x="599275" y="529757"/>
                </a:lnTo>
                <a:lnTo>
                  <a:pt x="625042" y="489173"/>
                </a:lnTo>
                <a:lnTo>
                  <a:pt x="644367" y="446042"/>
                </a:lnTo>
                <a:lnTo>
                  <a:pt x="657251" y="401091"/>
                </a:lnTo>
                <a:lnTo>
                  <a:pt x="663693" y="355049"/>
                </a:lnTo>
                <a:lnTo>
                  <a:pt x="663693" y="308643"/>
                </a:lnTo>
                <a:lnTo>
                  <a:pt x="657251" y="262601"/>
                </a:lnTo>
                <a:lnTo>
                  <a:pt x="644367" y="217650"/>
                </a:lnTo>
                <a:lnTo>
                  <a:pt x="625042" y="174519"/>
                </a:lnTo>
                <a:lnTo>
                  <a:pt x="599275" y="133935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48545" y="2334798"/>
            <a:ext cx="2943225" cy="720090"/>
          </a:xfrm>
          <a:custGeom>
            <a:avLst/>
            <a:gdLst/>
            <a:ahLst/>
            <a:cxnLst/>
            <a:rect l="l" t="t" r="r" b="b"/>
            <a:pathLst>
              <a:path w="2943225" h="720089">
                <a:moveTo>
                  <a:pt x="2582607" y="0"/>
                </a:moveTo>
                <a:lnTo>
                  <a:pt x="360000" y="0"/>
                </a:lnTo>
                <a:lnTo>
                  <a:pt x="311150" y="3286"/>
                </a:lnTo>
                <a:lnTo>
                  <a:pt x="264298" y="12859"/>
                </a:lnTo>
                <a:lnTo>
                  <a:pt x="219872" y="28290"/>
                </a:lnTo>
                <a:lnTo>
                  <a:pt x="178301" y="49150"/>
                </a:lnTo>
                <a:lnTo>
                  <a:pt x="140015" y="75010"/>
                </a:lnTo>
                <a:lnTo>
                  <a:pt x="105441" y="105441"/>
                </a:lnTo>
                <a:lnTo>
                  <a:pt x="75010" y="140015"/>
                </a:lnTo>
                <a:lnTo>
                  <a:pt x="49150" y="178301"/>
                </a:lnTo>
                <a:lnTo>
                  <a:pt x="28290" y="219872"/>
                </a:lnTo>
                <a:lnTo>
                  <a:pt x="12859" y="264298"/>
                </a:lnTo>
                <a:lnTo>
                  <a:pt x="3286" y="311150"/>
                </a:lnTo>
                <a:lnTo>
                  <a:pt x="0" y="360000"/>
                </a:lnTo>
                <a:lnTo>
                  <a:pt x="3286" y="408850"/>
                </a:lnTo>
                <a:lnTo>
                  <a:pt x="12859" y="455702"/>
                </a:lnTo>
                <a:lnTo>
                  <a:pt x="28290" y="500128"/>
                </a:lnTo>
                <a:lnTo>
                  <a:pt x="49150" y="541699"/>
                </a:lnTo>
                <a:lnTo>
                  <a:pt x="75010" y="579985"/>
                </a:lnTo>
                <a:lnTo>
                  <a:pt x="105441" y="614559"/>
                </a:lnTo>
                <a:lnTo>
                  <a:pt x="140015" y="644990"/>
                </a:lnTo>
                <a:lnTo>
                  <a:pt x="178301" y="670850"/>
                </a:lnTo>
                <a:lnTo>
                  <a:pt x="219872" y="691710"/>
                </a:lnTo>
                <a:lnTo>
                  <a:pt x="264298" y="707141"/>
                </a:lnTo>
                <a:lnTo>
                  <a:pt x="311150" y="716714"/>
                </a:lnTo>
                <a:lnTo>
                  <a:pt x="360000" y="720001"/>
                </a:lnTo>
                <a:lnTo>
                  <a:pt x="2582607" y="720001"/>
                </a:lnTo>
                <a:lnTo>
                  <a:pt x="2631457" y="716714"/>
                </a:lnTo>
                <a:lnTo>
                  <a:pt x="2678309" y="707141"/>
                </a:lnTo>
                <a:lnTo>
                  <a:pt x="2722735" y="691710"/>
                </a:lnTo>
                <a:lnTo>
                  <a:pt x="2764306" y="670850"/>
                </a:lnTo>
                <a:lnTo>
                  <a:pt x="2802592" y="644990"/>
                </a:lnTo>
                <a:lnTo>
                  <a:pt x="2837165" y="614559"/>
                </a:lnTo>
                <a:lnTo>
                  <a:pt x="2867596" y="579985"/>
                </a:lnTo>
                <a:lnTo>
                  <a:pt x="2893457" y="541699"/>
                </a:lnTo>
                <a:lnTo>
                  <a:pt x="2914317" y="500128"/>
                </a:lnTo>
                <a:lnTo>
                  <a:pt x="2929748" y="455702"/>
                </a:lnTo>
                <a:lnTo>
                  <a:pt x="2939321" y="408850"/>
                </a:lnTo>
                <a:lnTo>
                  <a:pt x="2942607" y="360000"/>
                </a:lnTo>
                <a:lnTo>
                  <a:pt x="2939321" y="311150"/>
                </a:lnTo>
                <a:lnTo>
                  <a:pt x="2929748" y="264298"/>
                </a:lnTo>
                <a:lnTo>
                  <a:pt x="2914317" y="219872"/>
                </a:lnTo>
                <a:lnTo>
                  <a:pt x="2893457" y="178301"/>
                </a:lnTo>
                <a:lnTo>
                  <a:pt x="2867596" y="140015"/>
                </a:lnTo>
                <a:lnTo>
                  <a:pt x="2837165" y="105441"/>
                </a:lnTo>
                <a:lnTo>
                  <a:pt x="2802592" y="75010"/>
                </a:lnTo>
                <a:lnTo>
                  <a:pt x="2764306" y="49150"/>
                </a:lnTo>
                <a:lnTo>
                  <a:pt x="2722735" y="28290"/>
                </a:lnTo>
                <a:lnTo>
                  <a:pt x="2678309" y="12859"/>
                </a:lnTo>
                <a:lnTo>
                  <a:pt x="2631457" y="3286"/>
                </a:lnTo>
                <a:lnTo>
                  <a:pt x="258260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395778" y="1759374"/>
            <a:ext cx="3314065" cy="1146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5015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2	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TFC</a:t>
            </a:r>
            <a:endParaRPr sz="3200">
              <a:latin typeface="Arial"/>
              <a:cs typeface="Arial"/>
            </a:endParaRPr>
          </a:p>
          <a:p>
            <a:pPr marL="1432560" marR="5080" indent="-485775">
              <a:lnSpc>
                <a:spcPts val="1600"/>
              </a:lnSpc>
              <a:spcBef>
                <a:spcPts val="1825"/>
              </a:spcBef>
            </a:pPr>
            <a:r>
              <a:rPr sz="1400" b="1" spc="-5" dirty="0">
                <a:latin typeface="Arial"/>
                <a:cs typeface="Arial"/>
              </a:rPr>
              <a:t>WORK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UNDER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COVER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AND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CONCEALMENT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24246" y="2334798"/>
            <a:ext cx="2943860" cy="720090"/>
          </a:xfrm>
          <a:custGeom>
            <a:avLst/>
            <a:gdLst/>
            <a:ahLst/>
            <a:cxnLst/>
            <a:rect l="l" t="t" r="r" b="b"/>
            <a:pathLst>
              <a:path w="2943860" h="720089">
                <a:moveTo>
                  <a:pt x="2583431" y="0"/>
                </a:moveTo>
                <a:lnTo>
                  <a:pt x="360000" y="0"/>
                </a:lnTo>
                <a:lnTo>
                  <a:pt x="311150" y="3286"/>
                </a:lnTo>
                <a:lnTo>
                  <a:pt x="264297" y="12859"/>
                </a:lnTo>
                <a:lnTo>
                  <a:pt x="219871" y="28290"/>
                </a:lnTo>
                <a:lnTo>
                  <a:pt x="178300" y="49150"/>
                </a:lnTo>
                <a:lnTo>
                  <a:pt x="140014" y="75010"/>
                </a:lnTo>
                <a:lnTo>
                  <a:pt x="105441" y="105441"/>
                </a:lnTo>
                <a:lnTo>
                  <a:pt x="75010" y="140015"/>
                </a:lnTo>
                <a:lnTo>
                  <a:pt x="49150" y="178301"/>
                </a:lnTo>
                <a:lnTo>
                  <a:pt x="28290" y="219872"/>
                </a:lnTo>
                <a:lnTo>
                  <a:pt x="12859" y="264298"/>
                </a:lnTo>
                <a:lnTo>
                  <a:pt x="3286" y="311150"/>
                </a:lnTo>
                <a:lnTo>
                  <a:pt x="0" y="360000"/>
                </a:lnTo>
                <a:lnTo>
                  <a:pt x="3286" y="408850"/>
                </a:lnTo>
                <a:lnTo>
                  <a:pt x="12859" y="455702"/>
                </a:lnTo>
                <a:lnTo>
                  <a:pt x="28290" y="500128"/>
                </a:lnTo>
                <a:lnTo>
                  <a:pt x="49150" y="541699"/>
                </a:lnTo>
                <a:lnTo>
                  <a:pt x="75010" y="579985"/>
                </a:lnTo>
                <a:lnTo>
                  <a:pt x="105441" y="614559"/>
                </a:lnTo>
                <a:lnTo>
                  <a:pt x="140014" y="644990"/>
                </a:lnTo>
                <a:lnTo>
                  <a:pt x="178300" y="670850"/>
                </a:lnTo>
                <a:lnTo>
                  <a:pt x="219871" y="691710"/>
                </a:lnTo>
                <a:lnTo>
                  <a:pt x="264297" y="707141"/>
                </a:lnTo>
                <a:lnTo>
                  <a:pt x="311150" y="716714"/>
                </a:lnTo>
                <a:lnTo>
                  <a:pt x="360000" y="720001"/>
                </a:lnTo>
                <a:lnTo>
                  <a:pt x="2583431" y="720001"/>
                </a:lnTo>
                <a:lnTo>
                  <a:pt x="2632281" y="716714"/>
                </a:lnTo>
                <a:lnTo>
                  <a:pt x="2679134" y="707141"/>
                </a:lnTo>
                <a:lnTo>
                  <a:pt x="2723560" y="691710"/>
                </a:lnTo>
                <a:lnTo>
                  <a:pt x="2765130" y="670850"/>
                </a:lnTo>
                <a:lnTo>
                  <a:pt x="2803417" y="644990"/>
                </a:lnTo>
                <a:lnTo>
                  <a:pt x="2837990" y="614559"/>
                </a:lnTo>
                <a:lnTo>
                  <a:pt x="2868421" y="579985"/>
                </a:lnTo>
                <a:lnTo>
                  <a:pt x="2894281" y="541699"/>
                </a:lnTo>
                <a:lnTo>
                  <a:pt x="2915141" y="500128"/>
                </a:lnTo>
                <a:lnTo>
                  <a:pt x="2930572" y="455702"/>
                </a:lnTo>
                <a:lnTo>
                  <a:pt x="2940145" y="408850"/>
                </a:lnTo>
                <a:lnTo>
                  <a:pt x="2943431" y="360000"/>
                </a:lnTo>
                <a:lnTo>
                  <a:pt x="2940145" y="311150"/>
                </a:lnTo>
                <a:lnTo>
                  <a:pt x="2930572" y="264298"/>
                </a:lnTo>
                <a:lnTo>
                  <a:pt x="2915141" y="219872"/>
                </a:lnTo>
                <a:lnTo>
                  <a:pt x="2894281" y="178301"/>
                </a:lnTo>
                <a:lnTo>
                  <a:pt x="2868421" y="140015"/>
                </a:lnTo>
                <a:lnTo>
                  <a:pt x="2837990" y="105441"/>
                </a:lnTo>
                <a:lnTo>
                  <a:pt x="2803417" y="75010"/>
                </a:lnTo>
                <a:lnTo>
                  <a:pt x="2765130" y="49150"/>
                </a:lnTo>
                <a:lnTo>
                  <a:pt x="2723560" y="28290"/>
                </a:lnTo>
                <a:lnTo>
                  <a:pt x="2679134" y="12859"/>
                </a:lnTo>
                <a:lnTo>
                  <a:pt x="2632281" y="3286"/>
                </a:lnTo>
                <a:lnTo>
                  <a:pt x="2583431" y="0"/>
                </a:lnTo>
                <a:close/>
              </a:path>
            </a:pathLst>
          </a:custGeom>
          <a:solidFill>
            <a:srgbClr val="D63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71262" y="1759374"/>
            <a:ext cx="2931160" cy="1146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5015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1	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CUF</a:t>
            </a:r>
            <a:endParaRPr sz="3200">
              <a:latin typeface="Arial"/>
              <a:cs typeface="Arial"/>
            </a:endParaRPr>
          </a:p>
          <a:p>
            <a:pPr marL="1330960" marR="5080" indent="195580">
              <a:lnSpc>
                <a:spcPts val="1600"/>
              </a:lnSpc>
              <a:spcBef>
                <a:spcPts val="182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RETURN FIRE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AND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972025" y="2334799"/>
            <a:ext cx="2943225" cy="903605"/>
          </a:xfrm>
          <a:custGeom>
            <a:avLst/>
            <a:gdLst/>
            <a:ahLst/>
            <a:cxnLst/>
            <a:rect l="l" t="t" r="r" b="b"/>
            <a:pathLst>
              <a:path w="2943225" h="903605">
                <a:moveTo>
                  <a:pt x="2622144" y="0"/>
                </a:moveTo>
                <a:lnTo>
                  <a:pt x="320461" y="0"/>
                </a:lnTo>
                <a:lnTo>
                  <a:pt x="273106" y="3474"/>
                </a:lnTo>
                <a:lnTo>
                  <a:pt x="227908" y="13568"/>
                </a:lnTo>
                <a:lnTo>
                  <a:pt x="185363" y="29784"/>
                </a:lnTo>
                <a:lnTo>
                  <a:pt x="145966" y="51628"/>
                </a:lnTo>
                <a:lnTo>
                  <a:pt x="110215" y="78604"/>
                </a:lnTo>
                <a:lnTo>
                  <a:pt x="78603" y="110215"/>
                </a:lnTo>
                <a:lnTo>
                  <a:pt x="51628" y="145967"/>
                </a:lnTo>
                <a:lnTo>
                  <a:pt x="29784" y="185363"/>
                </a:lnTo>
                <a:lnTo>
                  <a:pt x="13568" y="227908"/>
                </a:lnTo>
                <a:lnTo>
                  <a:pt x="3474" y="273107"/>
                </a:lnTo>
                <a:lnTo>
                  <a:pt x="0" y="320462"/>
                </a:lnTo>
                <a:lnTo>
                  <a:pt x="0" y="583139"/>
                </a:lnTo>
                <a:lnTo>
                  <a:pt x="3474" y="630495"/>
                </a:lnTo>
                <a:lnTo>
                  <a:pt x="13568" y="675693"/>
                </a:lnTo>
                <a:lnTo>
                  <a:pt x="29784" y="718238"/>
                </a:lnTo>
                <a:lnTo>
                  <a:pt x="51628" y="757635"/>
                </a:lnTo>
                <a:lnTo>
                  <a:pt x="78603" y="793386"/>
                </a:lnTo>
                <a:lnTo>
                  <a:pt x="110215" y="824998"/>
                </a:lnTo>
                <a:lnTo>
                  <a:pt x="145966" y="851974"/>
                </a:lnTo>
                <a:lnTo>
                  <a:pt x="185363" y="873817"/>
                </a:lnTo>
                <a:lnTo>
                  <a:pt x="227908" y="890034"/>
                </a:lnTo>
                <a:lnTo>
                  <a:pt x="273106" y="900127"/>
                </a:lnTo>
                <a:lnTo>
                  <a:pt x="320461" y="903602"/>
                </a:lnTo>
                <a:lnTo>
                  <a:pt x="2622144" y="903602"/>
                </a:lnTo>
                <a:lnTo>
                  <a:pt x="2669500" y="900127"/>
                </a:lnTo>
                <a:lnTo>
                  <a:pt x="2714698" y="890034"/>
                </a:lnTo>
                <a:lnTo>
                  <a:pt x="2757244" y="873817"/>
                </a:lnTo>
                <a:lnTo>
                  <a:pt x="2796640" y="851974"/>
                </a:lnTo>
                <a:lnTo>
                  <a:pt x="2832392" y="824998"/>
                </a:lnTo>
                <a:lnTo>
                  <a:pt x="2864003" y="793386"/>
                </a:lnTo>
                <a:lnTo>
                  <a:pt x="2890979" y="757635"/>
                </a:lnTo>
                <a:lnTo>
                  <a:pt x="2912823" y="718238"/>
                </a:lnTo>
                <a:lnTo>
                  <a:pt x="2929039" y="675693"/>
                </a:lnTo>
                <a:lnTo>
                  <a:pt x="2939133" y="630495"/>
                </a:lnTo>
                <a:lnTo>
                  <a:pt x="2942607" y="583139"/>
                </a:lnTo>
                <a:lnTo>
                  <a:pt x="2942607" y="320462"/>
                </a:lnTo>
                <a:lnTo>
                  <a:pt x="2939133" y="273107"/>
                </a:lnTo>
                <a:lnTo>
                  <a:pt x="2929039" y="227908"/>
                </a:lnTo>
                <a:lnTo>
                  <a:pt x="2912823" y="185363"/>
                </a:lnTo>
                <a:lnTo>
                  <a:pt x="2890979" y="145967"/>
                </a:lnTo>
                <a:lnTo>
                  <a:pt x="2864003" y="110215"/>
                </a:lnTo>
                <a:lnTo>
                  <a:pt x="2832392" y="78604"/>
                </a:lnTo>
                <a:lnTo>
                  <a:pt x="2796640" y="51628"/>
                </a:lnTo>
                <a:lnTo>
                  <a:pt x="2757244" y="29784"/>
                </a:lnTo>
                <a:lnTo>
                  <a:pt x="2714698" y="13568"/>
                </a:lnTo>
                <a:lnTo>
                  <a:pt x="2669500" y="3474"/>
                </a:lnTo>
                <a:lnTo>
                  <a:pt x="262214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8339446" y="1759374"/>
            <a:ext cx="3312160" cy="1339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3900" algn="l"/>
              </a:tabLst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3	</a:t>
            </a:r>
            <a:r>
              <a:rPr sz="3200" b="1" spc="-70" dirty="0">
                <a:solidFill>
                  <a:srgbClr val="FFFFFF"/>
                </a:solidFill>
                <a:latin typeface="Arial"/>
                <a:cs typeface="Arial"/>
              </a:rPr>
              <a:t>TACEVAC</a:t>
            </a:r>
            <a:endParaRPr sz="3200">
              <a:latin typeface="Arial"/>
              <a:cs typeface="Arial"/>
            </a:endParaRPr>
          </a:p>
          <a:p>
            <a:pPr marL="908050" marR="5080" algn="ctr">
              <a:lnSpc>
                <a:spcPts val="1600"/>
              </a:lnSpc>
              <a:spcBef>
                <a:spcPts val="1745"/>
              </a:spcBef>
            </a:pPr>
            <a:r>
              <a:rPr sz="1400" b="1" dirty="0">
                <a:latin typeface="Arial"/>
                <a:cs typeface="Arial"/>
              </a:rPr>
              <a:t>DE</a:t>
            </a:r>
            <a:r>
              <a:rPr sz="1400" b="1" spc="-5" dirty="0">
                <a:latin typeface="Arial"/>
                <a:cs typeface="Arial"/>
              </a:rPr>
              <a:t>L</a:t>
            </a:r>
            <a:r>
              <a:rPr sz="1400" b="1" dirty="0">
                <a:latin typeface="Arial"/>
                <a:cs typeface="Arial"/>
              </a:rPr>
              <a:t>IBER</a:t>
            </a:r>
            <a:r>
              <a:rPr sz="1400" b="1" spc="-105" dirty="0">
                <a:latin typeface="Arial"/>
                <a:cs typeface="Arial"/>
              </a:rPr>
              <a:t>A</a:t>
            </a:r>
            <a:r>
              <a:rPr sz="1400" b="1" spc="-5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ASSESSMENT  </a:t>
            </a:r>
            <a:r>
              <a:rPr sz="1400" b="1" spc="-20" dirty="0">
                <a:latin typeface="Arial"/>
                <a:cs typeface="Arial"/>
              </a:rPr>
              <a:t>PRE-EVACUATION 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PROCEDURES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967684" y="5526516"/>
            <a:ext cx="114300" cy="467995"/>
          </a:xfrm>
          <a:custGeom>
            <a:avLst/>
            <a:gdLst/>
            <a:ahLst/>
            <a:cxnLst/>
            <a:rect l="l" t="t" r="r" b="b"/>
            <a:pathLst>
              <a:path w="114300" h="467995">
                <a:moveTo>
                  <a:pt x="0" y="467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467999"/>
                </a:lnTo>
                <a:lnTo>
                  <a:pt x="0" y="467999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967684" y="6124385"/>
            <a:ext cx="114300" cy="467995"/>
          </a:xfrm>
          <a:custGeom>
            <a:avLst/>
            <a:gdLst/>
            <a:ahLst/>
            <a:cxnLst/>
            <a:rect l="l" t="t" r="r" b="b"/>
            <a:pathLst>
              <a:path w="114300" h="467995">
                <a:moveTo>
                  <a:pt x="0" y="467999"/>
                </a:moveTo>
                <a:lnTo>
                  <a:pt x="0" y="0"/>
                </a:lnTo>
                <a:lnTo>
                  <a:pt x="114300" y="0"/>
                </a:lnTo>
                <a:lnTo>
                  <a:pt x="114300" y="467999"/>
                </a:lnTo>
                <a:lnTo>
                  <a:pt x="0" y="467999"/>
                </a:lnTo>
                <a:close/>
              </a:path>
            </a:pathLst>
          </a:custGeom>
          <a:solidFill>
            <a:srgbClr val="D93C4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1:</a:t>
            </a:r>
            <a:r>
              <a:rPr spc="-5" dirty="0"/>
              <a:t> Principles</a:t>
            </a:r>
            <a:r>
              <a:rPr dirty="0"/>
              <a:t> </a:t>
            </a:r>
            <a:r>
              <a:rPr spc="-5" dirty="0"/>
              <a:t>and</a:t>
            </a:r>
            <a:r>
              <a:rPr spc="-80" dirty="0"/>
              <a:t> </a:t>
            </a:r>
            <a:r>
              <a:rPr spc="-5" dirty="0"/>
              <a:t>Application of TCCC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22567" y="822867"/>
            <a:ext cx="7933055" cy="11074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61620" marR="5080" indent="-249554">
              <a:lnSpc>
                <a:spcPts val="4200"/>
              </a:lnSpc>
              <a:spcBef>
                <a:spcPts val="320"/>
              </a:spcBef>
            </a:pPr>
            <a:r>
              <a:rPr sz="3600" b="1" spc="-30" dirty="0">
                <a:latin typeface="Arial"/>
                <a:cs typeface="Arial"/>
              </a:rPr>
              <a:t>APPLICATION</a:t>
            </a:r>
            <a:r>
              <a:rPr sz="3600" b="1" spc="-5" dirty="0">
                <a:latin typeface="Arial"/>
                <a:cs typeface="Arial"/>
              </a:rPr>
              <a:t> OF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TCCC IN</a:t>
            </a:r>
            <a:r>
              <a:rPr sz="3600" b="1" dirty="0">
                <a:latin typeface="Arial"/>
                <a:cs typeface="Arial"/>
              </a:rPr>
              <a:t> </a:t>
            </a:r>
            <a:r>
              <a:rPr sz="3600" b="1" spc="-50" dirty="0">
                <a:latin typeface="Arial"/>
                <a:cs typeface="Arial"/>
              </a:rPr>
              <a:t>COMBAT </a:t>
            </a:r>
            <a:r>
              <a:rPr sz="3600" b="1" spc="-98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VERSUS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NONCOMBAT</a:t>
            </a:r>
            <a:r>
              <a:rPr sz="36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SETTINGS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4314" y="4462088"/>
            <a:ext cx="2283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ACTIVE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SHOOTER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9462" y="4462088"/>
            <a:ext cx="213804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12115" marR="5080" indent="-400050">
              <a:lnSpc>
                <a:spcPts val="2300"/>
              </a:lnSpc>
              <a:spcBef>
                <a:spcPts val="259"/>
              </a:spcBef>
            </a:pPr>
            <a:r>
              <a:rPr sz="2000" b="1" spc="-10" dirty="0">
                <a:latin typeface="Arial"/>
                <a:cs typeface="Arial"/>
              </a:rPr>
              <a:t>MOTOR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VEHICLE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ACCIDENT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70757" y="4462088"/>
            <a:ext cx="169100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88595" marR="5080" indent="-176530">
              <a:lnSpc>
                <a:spcPts val="2300"/>
              </a:lnSpc>
              <a:spcBef>
                <a:spcPts val="259"/>
              </a:spcBef>
            </a:pPr>
            <a:r>
              <a:rPr sz="2000" b="1" spc="-5" dirty="0">
                <a:latin typeface="Arial"/>
                <a:cs typeface="Arial"/>
              </a:rPr>
              <a:t>WO</a:t>
            </a:r>
            <a:r>
              <a:rPr sz="2000" b="1" dirty="0">
                <a:latin typeface="Arial"/>
                <a:cs typeface="Arial"/>
              </a:rPr>
              <a:t>RKP</a:t>
            </a:r>
            <a:r>
              <a:rPr sz="2000" b="1" spc="-5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ACE  </a:t>
            </a:r>
            <a:r>
              <a:rPr sz="2000" b="1" spc="-5" dirty="0">
                <a:latin typeface="Arial"/>
                <a:cs typeface="Arial"/>
              </a:rPr>
              <a:t>ACCIDENT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8122" y="5400675"/>
            <a:ext cx="10735945" cy="900430"/>
          </a:xfrm>
          <a:custGeom>
            <a:avLst/>
            <a:gdLst/>
            <a:ahLst/>
            <a:cxnLst/>
            <a:rect l="l" t="t" r="r" b="b"/>
            <a:pathLst>
              <a:path w="10735945" h="900429">
                <a:moveTo>
                  <a:pt x="10642960" y="0"/>
                </a:moveTo>
                <a:lnTo>
                  <a:pt x="92792" y="0"/>
                </a:lnTo>
                <a:lnTo>
                  <a:pt x="56673" y="7292"/>
                </a:lnTo>
                <a:lnTo>
                  <a:pt x="27178" y="27178"/>
                </a:lnTo>
                <a:lnTo>
                  <a:pt x="7292" y="56673"/>
                </a:lnTo>
                <a:lnTo>
                  <a:pt x="0" y="92792"/>
                </a:lnTo>
                <a:lnTo>
                  <a:pt x="0" y="807321"/>
                </a:lnTo>
                <a:lnTo>
                  <a:pt x="7292" y="843440"/>
                </a:lnTo>
                <a:lnTo>
                  <a:pt x="27178" y="872935"/>
                </a:lnTo>
                <a:lnTo>
                  <a:pt x="56673" y="892821"/>
                </a:lnTo>
                <a:lnTo>
                  <a:pt x="92792" y="900113"/>
                </a:lnTo>
                <a:lnTo>
                  <a:pt x="10642960" y="900113"/>
                </a:lnTo>
                <a:lnTo>
                  <a:pt x="10679079" y="892821"/>
                </a:lnTo>
                <a:lnTo>
                  <a:pt x="10708574" y="872935"/>
                </a:lnTo>
                <a:lnTo>
                  <a:pt x="10728460" y="843440"/>
                </a:lnTo>
                <a:lnTo>
                  <a:pt x="10735752" y="807321"/>
                </a:lnTo>
                <a:lnTo>
                  <a:pt x="10735752" y="92792"/>
                </a:lnTo>
                <a:lnTo>
                  <a:pt x="10728460" y="56673"/>
                </a:lnTo>
                <a:lnTo>
                  <a:pt x="10708574" y="27178"/>
                </a:lnTo>
                <a:lnTo>
                  <a:pt x="10679079" y="7292"/>
                </a:lnTo>
                <a:lnTo>
                  <a:pt x="10642960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61014" y="5672412"/>
            <a:ext cx="85477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01827"/>
                </a:solidFill>
                <a:latin typeface="Arial"/>
                <a:cs typeface="Arial"/>
              </a:rPr>
              <a:t>REMEMBER!</a:t>
            </a:r>
            <a:r>
              <a:rPr sz="2000" b="1" spc="-10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The </a:t>
            </a:r>
            <a:r>
              <a:rPr sz="2000" dirty="0">
                <a:latin typeface="Arial MT"/>
                <a:cs typeface="Arial MT"/>
              </a:rPr>
              <a:t>principles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TCCC </a:t>
            </a:r>
            <a:r>
              <a:rPr sz="2000" dirty="0">
                <a:latin typeface="Arial MT"/>
                <a:cs typeface="Arial MT"/>
              </a:rPr>
              <a:t>apply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dirty="0">
                <a:latin typeface="Arial MT"/>
                <a:cs typeface="Arial MT"/>
              </a:rPr>
              <a:t>all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of</a:t>
            </a:r>
            <a:r>
              <a:rPr sz="2000" spc="-5" dirty="0">
                <a:latin typeface="Arial MT"/>
                <a:cs typeface="Arial MT"/>
              </a:rPr>
              <a:t> these </a:t>
            </a:r>
            <a:r>
              <a:rPr sz="2000" dirty="0">
                <a:latin typeface="Arial MT"/>
                <a:cs typeface="Arial MT"/>
              </a:rPr>
              <a:t>varied-use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cases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787" y="5616890"/>
            <a:ext cx="571290" cy="49735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39463" y="2237258"/>
            <a:ext cx="2319483" cy="202824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6438" y="2333269"/>
            <a:ext cx="2430876" cy="188431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7940" y="2286510"/>
            <a:ext cx="2904933" cy="1854084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25877" y="3147283"/>
            <a:ext cx="9404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solidFill>
                  <a:srgbClr val="921928"/>
                </a:solidFill>
                <a:latin typeface="Arial"/>
                <a:cs typeface="Arial"/>
              </a:rPr>
              <a:t>VS</a:t>
            </a:r>
            <a:endParaRPr sz="5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95512" y="836722"/>
            <a:ext cx="6401435" cy="11074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283845">
              <a:lnSpc>
                <a:spcPts val="4200"/>
              </a:lnSpc>
              <a:spcBef>
                <a:spcPts val="320"/>
              </a:spcBef>
            </a:pPr>
            <a:r>
              <a:rPr sz="3600" spc="-30" dirty="0">
                <a:solidFill>
                  <a:srgbClr val="000000"/>
                </a:solidFill>
              </a:rPr>
              <a:t>APPLICATION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OF</a:t>
            </a:r>
            <a:r>
              <a:rPr sz="3600" spc="-1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TCCC IN </a:t>
            </a:r>
            <a:r>
              <a:rPr sz="360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DIFFERENT</a:t>
            </a:r>
            <a:r>
              <a:rPr sz="3600" spc="-3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ENVIRONMENTS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1752704" y="5149512"/>
            <a:ext cx="2805430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84150" marR="5080" indent="-172085">
              <a:lnSpc>
                <a:spcPts val="2300"/>
              </a:lnSpc>
              <a:spcBef>
                <a:spcPts val="259"/>
              </a:spcBef>
            </a:pPr>
            <a:r>
              <a:rPr sz="2000" b="1" spc="-5" dirty="0">
                <a:latin typeface="Arial"/>
                <a:cs typeface="Arial"/>
              </a:rPr>
              <a:t>CIVILIAN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OR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MILITARY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HOSPITAL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SETTING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14418" y="5144749"/>
            <a:ext cx="284797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71170" marR="5080" indent="-459105">
              <a:lnSpc>
                <a:spcPts val="2300"/>
              </a:lnSpc>
              <a:spcBef>
                <a:spcPts val="259"/>
              </a:spcBef>
            </a:pPr>
            <a:r>
              <a:rPr sz="2000" b="1" spc="-30" dirty="0">
                <a:latin typeface="Arial"/>
                <a:cs typeface="Arial"/>
              </a:rPr>
              <a:t>COMBAT </a:t>
            </a:r>
            <a:r>
              <a:rPr sz="2000" b="1" spc="-5" dirty="0">
                <a:latin typeface="Arial"/>
                <a:cs typeface="Arial"/>
              </a:rPr>
              <a:t>OR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AUSTERE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FIELD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SETTING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7411" y="2451357"/>
            <a:ext cx="3791135" cy="26252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42627" y="2461610"/>
            <a:ext cx="3791135" cy="260478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0761" y="827499"/>
            <a:ext cx="7070725" cy="113093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427355" marR="5080" indent="-415290">
              <a:lnSpc>
                <a:spcPct val="101499"/>
              </a:lnSpc>
              <a:spcBef>
                <a:spcPts val="35"/>
              </a:spcBef>
            </a:pPr>
            <a:r>
              <a:rPr sz="3600" spc="-5" dirty="0">
                <a:solidFill>
                  <a:srgbClr val="921928"/>
                </a:solidFill>
              </a:rPr>
              <a:t>ROLES</a:t>
            </a:r>
            <a:r>
              <a:rPr sz="3600" spc="-155" dirty="0">
                <a:solidFill>
                  <a:srgbClr val="921928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AND</a:t>
            </a:r>
            <a:r>
              <a:rPr sz="3600" spc="-2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RESPONSIBILITIES </a:t>
            </a:r>
            <a:r>
              <a:rPr sz="3600" spc="-985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OF</a:t>
            </a:r>
            <a:r>
              <a:rPr sz="3600" spc="-15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ALL</a:t>
            </a:r>
            <a:r>
              <a:rPr sz="3600" spc="-80" dirty="0">
                <a:solidFill>
                  <a:srgbClr val="000000"/>
                </a:solidFill>
              </a:rPr>
              <a:t> </a:t>
            </a:r>
            <a:r>
              <a:rPr sz="3600" spc="-10" dirty="0">
                <a:solidFill>
                  <a:srgbClr val="000000"/>
                </a:solidFill>
              </a:rPr>
              <a:t>SERVICE</a:t>
            </a:r>
            <a:r>
              <a:rPr sz="3600" spc="-1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MEMBERS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338475" y="284892"/>
            <a:ext cx="5514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59717" y="3619351"/>
            <a:ext cx="3272154" cy="621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45"/>
              </a:lnSpc>
              <a:spcBef>
                <a:spcPts val="100"/>
              </a:spcBef>
            </a:pPr>
            <a:r>
              <a:rPr sz="2100" dirty="0">
                <a:latin typeface="Arial MT"/>
                <a:cs typeface="Arial MT"/>
              </a:rPr>
              <a:t>In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b="1" dirty="0">
                <a:latin typeface="Arial"/>
                <a:cs typeface="Arial"/>
              </a:rPr>
              <a:t>CUF</a:t>
            </a:r>
            <a:r>
              <a:rPr sz="2100" b="1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 MT"/>
                <a:cs typeface="Arial MT"/>
              </a:rPr>
              <a:t>situation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the</a:t>
            </a:r>
            <a:endParaRPr sz="2100">
              <a:latin typeface="Arial MT"/>
              <a:cs typeface="Arial MT"/>
            </a:endParaRPr>
          </a:p>
          <a:p>
            <a:pPr marL="12700">
              <a:lnSpc>
                <a:spcPts val="2345"/>
              </a:lnSpc>
            </a:pPr>
            <a:r>
              <a:rPr sz="2100" dirty="0">
                <a:latin typeface="Arial MT"/>
                <a:cs typeface="Arial MT"/>
              </a:rPr>
              <a:t>All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Service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Member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should: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39106" y="4214583"/>
            <a:ext cx="2872740" cy="150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769">
              <a:lnSpc>
                <a:spcPct val="125699"/>
              </a:lnSpc>
              <a:spcBef>
                <a:spcPts val="100"/>
              </a:spcBef>
            </a:pPr>
            <a:r>
              <a:rPr sz="2100" dirty="0">
                <a:latin typeface="Arial MT"/>
                <a:cs typeface="Arial MT"/>
              </a:rPr>
              <a:t>Ensure scene </a:t>
            </a:r>
            <a:r>
              <a:rPr sz="2100" spc="-5" dirty="0">
                <a:latin typeface="Arial MT"/>
                <a:cs typeface="Arial MT"/>
              </a:rPr>
              <a:t>safety </a:t>
            </a:r>
            <a:r>
              <a:rPr sz="2100" dirty="0">
                <a:latin typeface="Arial MT"/>
                <a:cs typeface="Arial MT"/>
              </a:rPr>
              <a:t> Move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casualty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to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safety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Identify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and</a:t>
            </a:r>
            <a:r>
              <a:rPr sz="2100" spc="-5" dirty="0">
                <a:latin typeface="Arial MT"/>
                <a:cs typeface="Arial MT"/>
              </a:rPr>
              <a:t> control</a:t>
            </a:r>
            <a:endParaRPr sz="2100">
              <a:latin typeface="Arial MT"/>
              <a:cs typeface="Arial MT"/>
            </a:endParaRPr>
          </a:p>
          <a:p>
            <a:pPr marL="12700">
              <a:lnSpc>
                <a:spcPts val="2165"/>
              </a:lnSpc>
            </a:pPr>
            <a:r>
              <a:rPr sz="2100" spc="-5" dirty="0">
                <a:latin typeface="Arial MT"/>
                <a:cs typeface="Arial MT"/>
              </a:rPr>
              <a:t>life-threatening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bleeding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41626" y="4374551"/>
            <a:ext cx="114300" cy="295275"/>
          </a:xfrm>
          <a:custGeom>
            <a:avLst/>
            <a:gdLst/>
            <a:ahLst/>
            <a:cxnLst/>
            <a:rect l="l" t="t" r="r" b="b"/>
            <a:pathLst>
              <a:path w="114300" h="295275">
                <a:moveTo>
                  <a:pt x="0" y="294694"/>
                </a:moveTo>
                <a:lnTo>
                  <a:pt x="0" y="0"/>
                </a:lnTo>
                <a:lnTo>
                  <a:pt x="114300" y="0"/>
                </a:lnTo>
                <a:lnTo>
                  <a:pt x="114300" y="294694"/>
                </a:lnTo>
                <a:lnTo>
                  <a:pt x="0" y="29469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240499" y="3619351"/>
            <a:ext cx="3272154" cy="621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45"/>
              </a:lnSpc>
              <a:spcBef>
                <a:spcPts val="100"/>
              </a:spcBef>
            </a:pPr>
            <a:r>
              <a:rPr sz="2100" dirty="0">
                <a:latin typeface="Arial MT"/>
                <a:cs typeface="Arial MT"/>
              </a:rPr>
              <a:t>In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b="1" dirty="0">
                <a:latin typeface="Arial"/>
                <a:cs typeface="Arial"/>
              </a:rPr>
              <a:t>TFC</a:t>
            </a:r>
            <a:r>
              <a:rPr sz="2100" b="1" spc="-15" dirty="0">
                <a:latin typeface="Arial"/>
                <a:cs typeface="Arial"/>
              </a:rPr>
              <a:t> </a:t>
            </a:r>
            <a:r>
              <a:rPr sz="2100" spc="-5" dirty="0">
                <a:latin typeface="Arial MT"/>
                <a:cs typeface="Arial MT"/>
              </a:rPr>
              <a:t>situation,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the</a:t>
            </a:r>
            <a:endParaRPr sz="2100">
              <a:latin typeface="Arial MT"/>
              <a:cs typeface="Arial MT"/>
            </a:endParaRPr>
          </a:p>
          <a:p>
            <a:pPr marL="12700">
              <a:lnSpc>
                <a:spcPts val="2345"/>
              </a:lnSpc>
            </a:pPr>
            <a:r>
              <a:rPr sz="2100" dirty="0">
                <a:latin typeface="Arial MT"/>
                <a:cs typeface="Arial MT"/>
              </a:rPr>
              <a:t>All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Service</a:t>
            </a:r>
            <a:r>
              <a:rPr sz="2100" spc="-3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Member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should: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19886" y="4214583"/>
            <a:ext cx="4220845" cy="178244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2100" dirty="0">
                <a:latin typeface="Arial MT"/>
                <a:cs typeface="Arial MT"/>
              </a:rPr>
              <a:t>Rapid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Casualty</a:t>
            </a:r>
            <a:r>
              <a:rPr sz="2100" spc="-13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Assessment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(RCA)</a:t>
            </a:r>
            <a:endParaRPr sz="2100">
              <a:latin typeface="Arial MT"/>
              <a:cs typeface="Arial MT"/>
            </a:endParaRPr>
          </a:p>
          <a:p>
            <a:pPr marL="12700" marR="5080">
              <a:lnSpc>
                <a:spcPts val="2170"/>
              </a:lnSpc>
              <a:spcBef>
                <a:spcPts val="1010"/>
              </a:spcBef>
            </a:pPr>
            <a:r>
              <a:rPr sz="2100" spc="-5" dirty="0">
                <a:latin typeface="Arial MT"/>
                <a:cs typeface="Arial MT"/>
              </a:rPr>
              <a:t>Follow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MARCH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sequence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to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render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any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treatments indicated</a:t>
            </a:r>
            <a:endParaRPr sz="2100">
              <a:latin typeface="Arial MT"/>
              <a:cs typeface="Arial MT"/>
            </a:endParaRPr>
          </a:p>
          <a:p>
            <a:pPr marL="12700" marR="256540">
              <a:lnSpc>
                <a:spcPts val="2170"/>
              </a:lnSpc>
              <a:spcBef>
                <a:spcPts val="994"/>
              </a:spcBef>
            </a:pPr>
            <a:r>
              <a:rPr sz="2100" dirty="0">
                <a:latin typeface="Arial MT"/>
                <a:cs typeface="Arial MT"/>
              </a:rPr>
              <a:t>Seek help as </a:t>
            </a:r>
            <a:r>
              <a:rPr sz="2100" spc="-5" dirty="0">
                <a:latin typeface="Arial MT"/>
                <a:cs typeface="Arial MT"/>
              </a:rPr>
              <a:t>directed </a:t>
            </a:r>
            <a:r>
              <a:rPr sz="2100" dirty="0">
                <a:latin typeface="Arial MT"/>
                <a:cs typeface="Arial MT"/>
              </a:rPr>
              <a:t>by Unit </a:t>
            </a:r>
            <a:r>
              <a:rPr sz="2100" spc="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Standard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Operating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Procedure(s)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 rot="21360000">
            <a:off x="1506141" y="2535722"/>
            <a:ext cx="2061012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b="1" spc="-60" baseline="-3472" dirty="0">
                <a:solidFill>
                  <a:srgbClr val="901827"/>
                </a:solidFill>
                <a:latin typeface="Arial"/>
                <a:cs typeface="Arial"/>
              </a:rPr>
              <a:t>C</a:t>
            </a:r>
            <a:r>
              <a:rPr sz="3600" b="1" spc="-60" baseline="-2314" dirty="0">
                <a:solidFill>
                  <a:srgbClr val="901827"/>
                </a:solidFill>
                <a:latin typeface="Arial"/>
                <a:cs typeface="Arial"/>
              </a:rPr>
              <a:t>A</a:t>
            </a:r>
            <a:r>
              <a:rPr sz="3600" b="1" spc="-60" baseline="-1157" dirty="0">
                <a:solidFill>
                  <a:srgbClr val="901827"/>
                </a:solidFill>
                <a:latin typeface="Arial"/>
                <a:cs typeface="Arial"/>
              </a:rPr>
              <a:t>RE</a:t>
            </a:r>
            <a:r>
              <a:rPr sz="3600" b="1" spc="-157" baseline="-1157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901827"/>
                </a:solidFill>
                <a:latin typeface="Arial"/>
                <a:cs typeface="Arial"/>
              </a:rPr>
              <a:t>U</a:t>
            </a:r>
            <a:r>
              <a:rPr sz="3600" b="1" spc="-44" baseline="1157" dirty="0">
                <a:solidFill>
                  <a:srgbClr val="901827"/>
                </a:solidFill>
                <a:latin typeface="Arial"/>
                <a:cs typeface="Arial"/>
              </a:rPr>
              <a:t>ND</a:t>
            </a:r>
            <a:r>
              <a:rPr sz="3600" b="1" spc="-44" baseline="2314" dirty="0">
                <a:solidFill>
                  <a:srgbClr val="901827"/>
                </a:solidFill>
                <a:latin typeface="Arial"/>
                <a:cs typeface="Arial"/>
              </a:rPr>
              <a:t>ER</a:t>
            </a:r>
            <a:endParaRPr sz="3600" baseline="2314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21360000">
            <a:off x="1553763" y="2855541"/>
            <a:ext cx="2021456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-60" dirty="0">
                <a:solidFill>
                  <a:srgbClr val="901827"/>
                </a:solidFill>
                <a:latin typeface="Arial"/>
                <a:cs typeface="Arial"/>
              </a:rPr>
              <a:t>F</a:t>
            </a:r>
            <a:r>
              <a:rPr sz="3600" b="1" spc="-89" baseline="1157" dirty="0">
                <a:solidFill>
                  <a:srgbClr val="901827"/>
                </a:solidFill>
                <a:latin typeface="Arial"/>
                <a:cs typeface="Arial"/>
              </a:rPr>
              <a:t>IRE/</a:t>
            </a:r>
            <a:r>
              <a:rPr sz="3600" b="1" spc="-89" baseline="2314" dirty="0">
                <a:solidFill>
                  <a:srgbClr val="901827"/>
                </a:solidFill>
                <a:latin typeface="Arial"/>
                <a:cs typeface="Arial"/>
              </a:rPr>
              <a:t>T</a:t>
            </a:r>
            <a:r>
              <a:rPr sz="3600" b="1" spc="-89" baseline="3472" dirty="0">
                <a:solidFill>
                  <a:srgbClr val="901827"/>
                </a:solidFill>
                <a:latin typeface="Arial"/>
                <a:cs typeface="Arial"/>
              </a:rPr>
              <a:t>HR</a:t>
            </a:r>
            <a:r>
              <a:rPr sz="3600" b="1" spc="-89" baseline="4629" dirty="0">
                <a:solidFill>
                  <a:srgbClr val="901827"/>
                </a:solidFill>
                <a:latin typeface="Arial"/>
                <a:cs typeface="Arial"/>
              </a:rPr>
              <a:t>EA</a:t>
            </a:r>
            <a:r>
              <a:rPr sz="3600" b="1" spc="-89" baseline="5787" dirty="0">
                <a:solidFill>
                  <a:srgbClr val="901827"/>
                </a:solidFill>
                <a:latin typeface="Arial"/>
                <a:cs typeface="Arial"/>
              </a:rPr>
              <a:t>T</a:t>
            </a:r>
            <a:endParaRPr sz="3600" baseline="5787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19788" y="2305205"/>
            <a:ext cx="2488565" cy="1061720"/>
          </a:xfrm>
          <a:custGeom>
            <a:avLst/>
            <a:gdLst/>
            <a:ahLst/>
            <a:cxnLst/>
            <a:rect l="l" t="t" r="r" b="b"/>
            <a:pathLst>
              <a:path w="2488565" h="1061720">
                <a:moveTo>
                  <a:pt x="118284" y="190351"/>
                </a:moveTo>
                <a:lnTo>
                  <a:pt x="2294017" y="0"/>
                </a:lnTo>
                <a:lnTo>
                  <a:pt x="2345364" y="5772"/>
                </a:lnTo>
                <a:lnTo>
                  <a:pt x="2388998" y="29947"/>
                </a:lnTo>
                <a:lnTo>
                  <a:pt x="2420382" y="68719"/>
                </a:lnTo>
                <a:lnTo>
                  <a:pt x="2434983" y="118284"/>
                </a:lnTo>
                <a:lnTo>
                  <a:pt x="2488512" y="730115"/>
                </a:lnTo>
                <a:lnTo>
                  <a:pt x="2482739" y="781462"/>
                </a:lnTo>
                <a:lnTo>
                  <a:pt x="2458564" y="825096"/>
                </a:lnTo>
                <a:lnTo>
                  <a:pt x="2419792" y="856480"/>
                </a:lnTo>
                <a:lnTo>
                  <a:pt x="2370227" y="871081"/>
                </a:lnTo>
                <a:lnTo>
                  <a:pt x="194494" y="1061433"/>
                </a:lnTo>
                <a:lnTo>
                  <a:pt x="143147" y="1055661"/>
                </a:lnTo>
                <a:lnTo>
                  <a:pt x="99513" y="1031486"/>
                </a:lnTo>
                <a:lnTo>
                  <a:pt x="68129" y="992713"/>
                </a:lnTo>
                <a:lnTo>
                  <a:pt x="53528" y="943148"/>
                </a:lnTo>
                <a:lnTo>
                  <a:pt x="0" y="331318"/>
                </a:lnTo>
                <a:lnTo>
                  <a:pt x="5772" y="279971"/>
                </a:lnTo>
                <a:lnTo>
                  <a:pt x="29947" y="236337"/>
                </a:lnTo>
                <a:lnTo>
                  <a:pt x="68719" y="204952"/>
                </a:lnTo>
                <a:lnTo>
                  <a:pt x="118284" y="190351"/>
                </a:lnTo>
              </a:path>
            </a:pathLst>
          </a:custGeom>
          <a:ln w="63500">
            <a:solidFill>
              <a:srgbClr val="9018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41626" y="5342520"/>
            <a:ext cx="114300" cy="523875"/>
          </a:xfrm>
          <a:custGeom>
            <a:avLst/>
            <a:gdLst/>
            <a:ahLst/>
            <a:cxnLst/>
            <a:rect l="l" t="t" r="r" b="b"/>
            <a:pathLst>
              <a:path w="114300" h="523875">
                <a:moveTo>
                  <a:pt x="0" y="523276"/>
                </a:moveTo>
                <a:lnTo>
                  <a:pt x="0" y="0"/>
                </a:lnTo>
                <a:lnTo>
                  <a:pt x="114300" y="0"/>
                </a:lnTo>
                <a:lnTo>
                  <a:pt x="114300" y="523276"/>
                </a:lnTo>
                <a:lnTo>
                  <a:pt x="0" y="52327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 rot="21360000">
            <a:off x="6702487" y="2504166"/>
            <a:ext cx="153799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-60" dirty="0">
                <a:solidFill>
                  <a:srgbClr val="901827"/>
                </a:solidFill>
                <a:latin typeface="Arial"/>
                <a:cs typeface="Arial"/>
              </a:rPr>
              <a:t>TA</a:t>
            </a:r>
            <a:r>
              <a:rPr sz="3600" b="1" spc="-89" baseline="1157" dirty="0">
                <a:solidFill>
                  <a:srgbClr val="901827"/>
                </a:solidFill>
                <a:latin typeface="Arial"/>
                <a:cs typeface="Arial"/>
              </a:rPr>
              <a:t>C</a:t>
            </a:r>
            <a:r>
              <a:rPr sz="3600" b="1" spc="-89" baseline="2314" dirty="0">
                <a:solidFill>
                  <a:srgbClr val="901827"/>
                </a:solidFill>
                <a:latin typeface="Arial"/>
                <a:cs typeface="Arial"/>
              </a:rPr>
              <a:t>TIC</a:t>
            </a:r>
            <a:r>
              <a:rPr sz="3600" b="1" spc="-89" baseline="3472" dirty="0">
                <a:solidFill>
                  <a:srgbClr val="901827"/>
                </a:solidFill>
                <a:latin typeface="Arial"/>
                <a:cs typeface="Arial"/>
              </a:rPr>
              <a:t>A</a:t>
            </a:r>
            <a:r>
              <a:rPr sz="3600" b="1" spc="-89" baseline="4629" dirty="0">
                <a:solidFill>
                  <a:srgbClr val="901827"/>
                </a:solidFill>
                <a:latin typeface="Arial"/>
                <a:cs typeface="Arial"/>
              </a:rPr>
              <a:t>L</a:t>
            </a:r>
            <a:endParaRPr sz="3600" baseline="462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21360000">
            <a:off x="6566569" y="2824244"/>
            <a:ext cx="1859663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-30" dirty="0">
                <a:solidFill>
                  <a:srgbClr val="901827"/>
                </a:solidFill>
                <a:latin typeface="Arial"/>
                <a:cs typeface="Arial"/>
              </a:rPr>
              <a:t>F</a:t>
            </a:r>
            <a:r>
              <a:rPr sz="3600" b="1" spc="-44" baseline="1157" dirty="0">
                <a:solidFill>
                  <a:srgbClr val="901827"/>
                </a:solidFill>
                <a:latin typeface="Arial"/>
                <a:cs typeface="Arial"/>
              </a:rPr>
              <a:t>IEL</a:t>
            </a:r>
            <a:r>
              <a:rPr sz="3600" b="1" spc="-44" baseline="2314" dirty="0">
                <a:solidFill>
                  <a:srgbClr val="901827"/>
                </a:solidFill>
                <a:latin typeface="Arial"/>
                <a:cs typeface="Arial"/>
              </a:rPr>
              <a:t>D</a:t>
            </a:r>
            <a:r>
              <a:rPr sz="3600" b="1" spc="-157" baseline="2314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sz="3600" b="1" spc="-60" baseline="3472" dirty="0">
                <a:solidFill>
                  <a:srgbClr val="901827"/>
                </a:solidFill>
                <a:latin typeface="Arial"/>
                <a:cs typeface="Arial"/>
              </a:rPr>
              <a:t>CA</a:t>
            </a:r>
            <a:r>
              <a:rPr sz="3600" b="1" spc="-60" baseline="4629" dirty="0">
                <a:solidFill>
                  <a:srgbClr val="901827"/>
                </a:solidFill>
                <a:latin typeface="Arial"/>
                <a:cs typeface="Arial"/>
              </a:rPr>
              <a:t>RE</a:t>
            </a:r>
            <a:endParaRPr sz="3600" baseline="4629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51845" y="2273908"/>
            <a:ext cx="2488565" cy="1061720"/>
          </a:xfrm>
          <a:custGeom>
            <a:avLst/>
            <a:gdLst/>
            <a:ahLst/>
            <a:cxnLst/>
            <a:rect l="l" t="t" r="r" b="b"/>
            <a:pathLst>
              <a:path w="2488565" h="1061720">
                <a:moveTo>
                  <a:pt x="118284" y="190351"/>
                </a:moveTo>
                <a:lnTo>
                  <a:pt x="2294017" y="0"/>
                </a:lnTo>
                <a:lnTo>
                  <a:pt x="2345364" y="5772"/>
                </a:lnTo>
                <a:lnTo>
                  <a:pt x="2388998" y="29947"/>
                </a:lnTo>
                <a:lnTo>
                  <a:pt x="2420382" y="68719"/>
                </a:lnTo>
                <a:lnTo>
                  <a:pt x="2434983" y="118284"/>
                </a:lnTo>
                <a:lnTo>
                  <a:pt x="2488512" y="730115"/>
                </a:lnTo>
                <a:lnTo>
                  <a:pt x="2482739" y="781462"/>
                </a:lnTo>
                <a:lnTo>
                  <a:pt x="2458564" y="825096"/>
                </a:lnTo>
                <a:lnTo>
                  <a:pt x="2419792" y="856480"/>
                </a:lnTo>
                <a:lnTo>
                  <a:pt x="2370227" y="871081"/>
                </a:lnTo>
                <a:lnTo>
                  <a:pt x="194494" y="1061433"/>
                </a:lnTo>
                <a:lnTo>
                  <a:pt x="143147" y="1055661"/>
                </a:lnTo>
                <a:lnTo>
                  <a:pt x="99513" y="1031486"/>
                </a:lnTo>
                <a:lnTo>
                  <a:pt x="68129" y="992713"/>
                </a:lnTo>
                <a:lnTo>
                  <a:pt x="53528" y="943148"/>
                </a:lnTo>
                <a:lnTo>
                  <a:pt x="0" y="331318"/>
                </a:lnTo>
                <a:lnTo>
                  <a:pt x="5772" y="279971"/>
                </a:lnTo>
                <a:lnTo>
                  <a:pt x="29947" y="236337"/>
                </a:lnTo>
                <a:lnTo>
                  <a:pt x="68719" y="204952"/>
                </a:lnTo>
                <a:lnTo>
                  <a:pt x="118284" y="190351"/>
                </a:lnTo>
              </a:path>
            </a:pathLst>
          </a:custGeom>
          <a:ln w="63500">
            <a:solidFill>
              <a:srgbClr val="9018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41626" y="4844788"/>
            <a:ext cx="114300" cy="288925"/>
          </a:xfrm>
          <a:custGeom>
            <a:avLst/>
            <a:gdLst/>
            <a:ahLst/>
            <a:cxnLst/>
            <a:rect l="l" t="t" r="r" b="b"/>
            <a:pathLst>
              <a:path w="114300" h="288925">
                <a:moveTo>
                  <a:pt x="0" y="288897"/>
                </a:moveTo>
                <a:lnTo>
                  <a:pt x="0" y="0"/>
                </a:lnTo>
                <a:lnTo>
                  <a:pt x="114300" y="0"/>
                </a:lnTo>
                <a:lnTo>
                  <a:pt x="114300" y="288897"/>
                </a:lnTo>
                <a:lnTo>
                  <a:pt x="0" y="288897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36146" y="4872282"/>
            <a:ext cx="114300" cy="523875"/>
          </a:xfrm>
          <a:custGeom>
            <a:avLst/>
            <a:gdLst/>
            <a:ahLst/>
            <a:cxnLst/>
            <a:rect l="l" t="t" r="r" b="b"/>
            <a:pathLst>
              <a:path w="114300" h="523875">
                <a:moveTo>
                  <a:pt x="0" y="523276"/>
                </a:moveTo>
                <a:lnTo>
                  <a:pt x="0" y="0"/>
                </a:lnTo>
                <a:lnTo>
                  <a:pt x="114300" y="0"/>
                </a:lnTo>
                <a:lnTo>
                  <a:pt x="114300" y="523276"/>
                </a:lnTo>
                <a:lnTo>
                  <a:pt x="0" y="52327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36146" y="4374550"/>
            <a:ext cx="114300" cy="288925"/>
          </a:xfrm>
          <a:custGeom>
            <a:avLst/>
            <a:gdLst/>
            <a:ahLst/>
            <a:cxnLst/>
            <a:rect l="l" t="t" r="r" b="b"/>
            <a:pathLst>
              <a:path w="114300" h="288925">
                <a:moveTo>
                  <a:pt x="0" y="288897"/>
                </a:moveTo>
                <a:lnTo>
                  <a:pt x="0" y="0"/>
                </a:lnTo>
                <a:lnTo>
                  <a:pt x="114300" y="0"/>
                </a:lnTo>
                <a:lnTo>
                  <a:pt x="114300" y="288897"/>
                </a:lnTo>
                <a:lnTo>
                  <a:pt x="0" y="288897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36146" y="5648626"/>
            <a:ext cx="114300" cy="523875"/>
          </a:xfrm>
          <a:custGeom>
            <a:avLst/>
            <a:gdLst/>
            <a:ahLst/>
            <a:cxnLst/>
            <a:rect l="l" t="t" r="r" b="b"/>
            <a:pathLst>
              <a:path w="114300" h="523875">
                <a:moveTo>
                  <a:pt x="0" y="523276"/>
                </a:moveTo>
                <a:lnTo>
                  <a:pt x="0" y="0"/>
                </a:lnTo>
                <a:lnTo>
                  <a:pt x="114300" y="0"/>
                </a:lnTo>
                <a:lnTo>
                  <a:pt x="114300" y="523276"/>
                </a:lnTo>
                <a:lnTo>
                  <a:pt x="0" y="52327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3836" y="1431017"/>
            <a:ext cx="6405481" cy="48797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1:</a:t>
            </a:r>
            <a:r>
              <a:rPr spc="-5" dirty="0"/>
              <a:t> Principles</a:t>
            </a:r>
            <a:r>
              <a:rPr dirty="0"/>
              <a:t> </a:t>
            </a:r>
            <a:r>
              <a:rPr spc="-5" dirty="0"/>
              <a:t>and</a:t>
            </a:r>
            <a:r>
              <a:rPr spc="-80" dirty="0"/>
              <a:t> </a:t>
            </a:r>
            <a:r>
              <a:rPr spc="-5" dirty="0"/>
              <a:t>Application of TCCC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31771" y="1569641"/>
            <a:ext cx="3402965" cy="922019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2400" b="1" dirty="0">
                <a:solidFill>
                  <a:srgbClr val="2E3334"/>
                </a:solidFill>
                <a:latin typeface="Arial"/>
                <a:cs typeface="Arial"/>
              </a:rPr>
              <a:t>NDAA</a:t>
            </a:r>
            <a:r>
              <a:rPr sz="2400" b="1" spc="-114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E3334"/>
                </a:solidFill>
                <a:latin typeface="Arial"/>
                <a:cs typeface="Arial"/>
              </a:rPr>
              <a:t>2017</a:t>
            </a:r>
            <a:r>
              <a:rPr sz="2400" b="1" spc="-2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E3334"/>
                </a:solidFill>
                <a:latin typeface="Arial"/>
                <a:cs typeface="Arial"/>
              </a:rPr>
              <a:t>section</a:t>
            </a:r>
            <a:r>
              <a:rPr sz="2400" b="1" spc="-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E3334"/>
                </a:solidFill>
                <a:latin typeface="Arial"/>
                <a:cs typeface="Arial"/>
              </a:rPr>
              <a:t>708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2400" b="1" spc="-5" dirty="0">
                <a:solidFill>
                  <a:srgbClr val="2E3334"/>
                </a:solidFill>
                <a:latin typeface="Arial"/>
                <a:cs typeface="Arial"/>
              </a:rPr>
              <a:t>DoDI</a:t>
            </a:r>
            <a:r>
              <a:rPr sz="2400" b="1" spc="-4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E3334"/>
                </a:solidFill>
                <a:latin typeface="Arial"/>
                <a:cs typeface="Arial"/>
              </a:rPr>
              <a:t>1322.24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4471" y="3741443"/>
            <a:ext cx="116205" cy="269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sz="1800" spc="270" dirty="0">
                <a:solidFill>
                  <a:srgbClr val="F16232"/>
                </a:solidFill>
                <a:latin typeface="Trebuchet MS"/>
                <a:cs typeface="Trebuchet MS"/>
              </a:rPr>
              <a:t>▪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17521" y="3717190"/>
            <a:ext cx="338074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Covers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use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5" dirty="0">
                <a:latin typeface="Arial MT"/>
                <a:cs typeface="Arial MT"/>
              </a:rPr>
              <a:t> standardized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trauma training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platform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1088" y="3701993"/>
            <a:ext cx="114300" cy="612140"/>
          </a:xfrm>
          <a:custGeom>
            <a:avLst/>
            <a:gdLst/>
            <a:ahLst/>
            <a:cxnLst/>
            <a:rect l="l" t="t" r="r" b="b"/>
            <a:pathLst>
              <a:path w="114300" h="612139">
                <a:moveTo>
                  <a:pt x="0" y="612001"/>
                </a:moveTo>
                <a:lnTo>
                  <a:pt x="0" y="0"/>
                </a:lnTo>
                <a:lnTo>
                  <a:pt x="114300" y="0"/>
                </a:lnTo>
                <a:lnTo>
                  <a:pt x="114300" y="612001"/>
                </a:lnTo>
                <a:lnTo>
                  <a:pt x="0" y="612001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41088" y="2865975"/>
            <a:ext cx="127000" cy="612140"/>
          </a:xfrm>
          <a:prstGeom prst="rect">
            <a:avLst/>
          </a:prstGeom>
          <a:solidFill>
            <a:srgbClr val="921928"/>
          </a:solidFill>
        </p:spPr>
        <p:txBody>
          <a:bodyPr vert="horz" wrap="square" lIns="0" tIns="127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"/>
              </a:spcBef>
            </a:pPr>
            <a:r>
              <a:rPr sz="1800" spc="270" dirty="0">
                <a:solidFill>
                  <a:srgbClr val="F16232"/>
                </a:solidFill>
                <a:latin typeface="Trebuchet MS"/>
                <a:cs typeface="Trebuchet MS"/>
              </a:rPr>
              <a:t>▪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746053" y="659653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2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17521" y="2851029"/>
            <a:ext cx="317690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Standardizes </a:t>
            </a:r>
            <a:r>
              <a:rPr sz="1800" dirty="0">
                <a:latin typeface="Arial MT"/>
                <a:cs typeface="Arial MT"/>
              </a:rPr>
              <a:t>Combat </a:t>
            </a:r>
            <a:r>
              <a:rPr sz="1800" spc="-5" dirty="0">
                <a:latin typeface="Arial MT"/>
                <a:cs typeface="Arial MT"/>
              </a:rPr>
              <a:t>Casualty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Care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all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Service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members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0761" y="831744"/>
            <a:ext cx="7070725" cy="113093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685800" marR="5080" indent="-673735">
              <a:lnSpc>
                <a:spcPct val="101499"/>
              </a:lnSpc>
              <a:spcBef>
                <a:spcPts val="35"/>
              </a:spcBef>
            </a:pPr>
            <a:r>
              <a:rPr sz="3600" spc="-5" dirty="0">
                <a:solidFill>
                  <a:srgbClr val="921928"/>
                </a:solidFill>
              </a:rPr>
              <a:t>ROLES</a:t>
            </a:r>
            <a:r>
              <a:rPr sz="3600" spc="-155" dirty="0">
                <a:solidFill>
                  <a:srgbClr val="921928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AND</a:t>
            </a:r>
            <a:r>
              <a:rPr sz="3600" spc="-2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RESPONSIBILITIES </a:t>
            </a:r>
            <a:r>
              <a:rPr sz="3600" spc="-985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OF</a:t>
            </a:r>
            <a:r>
              <a:rPr sz="3600" spc="-15" dirty="0">
                <a:solidFill>
                  <a:srgbClr val="000000"/>
                </a:solidFill>
              </a:rPr>
              <a:t> </a:t>
            </a:r>
            <a:r>
              <a:rPr sz="3600" spc="-50" dirty="0">
                <a:solidFill>
                  <a:srgbClr val="000000"/>
                </a:solidFill>
              </a:rPr>
              <a:t>COMBAT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30" dirty="0">
                <a:solidFill>
                  <a:srgbClr val="000000"/>
                </a:solidFill>
              </a:rPr>
              <a:t>LIFESAVERS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338475" y="284892"/>
            <a:ext cx="5514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4344" y="4237854"/>
            <a:ext cx="135255" cy="314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50"/>
              </a:lnSpc>
            </a:pPr>
            <a:r>
              <a:rPr sz="2100" spc="315" dirty="0">
                <a:solidFill>
                  <a:srgbClr val="F16232"/>
                </a:solidFill>
                <a:latin typeface="Trebuchet MS"/>
                <a:cs typeface="Trebuchet MS"/>
              </a:rPr>
              <a:t>▪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1644" y="3534292"/>
            <a:ext cx="4769485" cy="252603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170"/>
              </a:lnSpc>
              <a:spcBef>
                <a:spcPts val="459"/>
              </a:spcBef>
            </a:pPr>
            <a:r>
              <a:rPr sz="2100" dirty="0">
                <a:latin typeface="Arial MT"/>
                <a:cs typeface="Arial MT"/>
              </a:rPr>
              <a:t>In a </a:t>
            </a:r>
            <a:r>
              <a:rPr sz="2100" b="1" dirty="0">
                <a:latin typeface="Arial"/>
                <a:cs typeface="Arial"/>
              </a:rPr>
              <a:t>CUF </a:t>
            </a:r>
            <a:r>
              <a:rPr sz="2100" spc="-5" dirty="0">
                <a:latin typeface="Arial MT"/>
                <a:cs typeface="Arial MT"/>
              </a:rPr>
              <a:t>situation the </a:t>
            </a:r>
            <a:r>
              <a:rPr sz="2100" dirty="0">
                <a:latin typeface="Arial MT"/>
                <a:cs typeface="Arial MT"/>
              </a:rPr>
              <a:t>Combat </a:t>
            </a:r>
            <a:r>
              <a:rPr sz="2100" spc="-5" dirty="0">
                <a:latin typeface="Arial MT"/>
                <a:cs typeface="Arial MT"/>
              </a:rPr>
              <a:t>Lifesaver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should:</a:t>
            </a:r>
            <a:endParaRPr sz="2100">
              <a:latin typeface="Arial MT"/>
              <a:cs typeface="Arial MT"/>
            </a:endParaRPr>
          </a:p>
          <a:p>
            <a:pPr marL="355600" marR="121285">
              <a:lnSpc>
                <a:spcPts val="2170"/>
              </a:lnSpc>
              <a:spcBef>
                <a:spcPts val="994"/>
              </a:spcBef>
            </a:pPr>
            <a:r>
              <a:rPr sz="2100" dirty="0">
                <a:latin typeface="Arial MT"/>
                <a:cs typeface="Arial MT"/>
              </a:rPr>
              <a:t>Suppress </a:t>
            </a:r>
            <a:r>
              <a:rPr sz="2100" spc="-5" dirty="0">
                <a:latin typeface="Arial MT"/>
                <a:cs typeface="Arial MT"/>
              </a:rPr>
              <a:t>hostile fire to </a:t>
            </a:r>
            <a:r>
              <a:rPr sz="2100" dirty="0">
                <a:latin typeface="Arial MT"/>
                <a:cs typeface="Arial MT"/>
              </a:rPr>
              <a:t>minimize </a:t>
            </a:r>
            <a:r>
              <a:rPr sz="2100" spc="-5" dirty="0">
                <a:latin typeface="Arial MT"/>
                <a:cs typeface="Arial MT"/>
              </a:rPr>
              <a:t>the </a:t>
            </a:r>
            <a:r>
              <a:rPr sz="2100" spc="-57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risk of injury </a:t>
            </a:r>
            <a:r>
              <a:rPr sz="2100" spc="-5" dirty="0">
                <a:latin typeface="Arial MT"/>
                <a:cs typeface="Arial MT"/>
              </a:rPr>
              <a:t>to </a:t>
            </a:r>
            <a:r>
              <a:rPr sz="2100" dirty="0">
                <a:latin typeface="Arial MT"/>
                <a:cs typeface="Arial MT"/>
              </a:rPr>
              <a:t>personnel and </a:t>
            </a:r>
            <a:r>
              <a:rPr sz="2100" spc="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minimize </a:t>
            </a:r>
            <a:r>
              <a:rPr sz="2100" spc="-5" dirty="0">
                <a:latin typeface="Arial MT"/>
                <a:cs typeface="Arial MT"/>
              </a:rPr>
              <a:t>additional </a:t>
            </a:r>
            <a:r>
              <a:rPr sz="2100" dirty="0">
                <a:latin typeface="Arial MT"/>
                <a:cs typeface="Arial MT"/>
              </a:rPr>
              <a:t>injury </a:t>
            </a:r>
            <a:r>
              <a:rPr sz="2100" spc="-5" dirty="0">
                <a:latin typeface="Arial MT"/>
                <a:cs typeface="Arial MT"/>
              </a:rPr>
              <a:t>to </a:t>
            </a:r>
            <a:r>
              <a:rPr sz="2100" dirty="0">
                <a:latin typeface="Arial MT"/>
                <a:cs typeface="Arial MT"/>
              </a:rPr>
              <a:t> previously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injured</a:t>
            </a:r>
            <a:r>
              <a:rPr sz="2100" spc="-2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Service</a:t>
            </a:r>
            <a:r>
              <a:rPr sz="2100" spc="-2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members</a:t>
            </a:r>
            <a:endParaRPr sz="2100">
              <a:latin typeface="Arial MT"/>
              <a:cs typeface="Arial MT"/>
            </a:endParaRPr>
          </a:p>
          <a:p>
            <a:pPr marL="355600" marR="803275" indent="-342900">
              <a:lnSpc>
                <a:spcPts val="2130"/>
              </a:lnSpc>
              <a:spcBef>
                <a:spcPts val="1055"/>
              </a:spcBef>
              <a:buClr>
                <a:srgbClr val="F16232"/>
              </a:buClr>
              <a:buFont typeface="Trebuchet MS"/>
              <a:buChar char="▪"/>
              <a:tabLst>
                <a:tab pos="354965" algn="l"/>
                <a:tab pos="355600" algn="l"/>
              </a:tabLst>
            </a:pPr>
            <a:r>
              <a:rPr sz="3150" baseline="1322" dirty="0">
                <a:latin typeface="Arial MT"/>
                <a:cs typeface="Arial MT"/>
              </a:rPr>
              <a:t>Assist</a:t>
            </a:r>
            <a:r>
              <a:rPr sz="3150" spc="-37" baseline="1322" dirty="0">
                <a:latin typeface="Arial MT"/>
                <a:cs typeface="Arial MT"/>
              </a:rPr>
              <a:t> </a:t>
            </a:r>
            <a:r>
              <a:rPr sz="3150" baseline="1322" dirty="0">
                <a:latin typeface="Arial MT"/>
                <a:cs typeface="Arial MT"/>
              </a:rPr>
              <a:t>in</a:t>
            </a:r>
            <a:r>
              <a:rPr sz="3150" spc="-22" baseline="1322" dirty="0">
                <a:latin typeface="Arial MT"/>
                <a:cs typeface="Arial MT"/>
              </a:rPr>
              <a:t> </a:t>
            </a:r>
            <a:r>
              <a:rPr sz="3150" baseline="1322" dirty="0">
                <a:latin typeface="Arial MT"/>
                <a:cs typeface="Arial MT"/>
              </a:rPr>
              <a:t>providing</a:t>
            </a:r>
            <a:r>
              <a:rPr sz="3150" spc="-22" baseline="1322" dirty="0">
                <a:latin typeface="Arial MT"/>
                <a:cs typeface="Arial MT"/>
              </a:rPr>
              <a:t> </a:t>
            </a:r>
            <a:r>
              <a:rPr sz="3150" spc="-7" baseline="1322" dirty="0">
                <a:latin typeface="Arial MT"/>
                <a:cs typeface="Arial MT"/>
              </a:rPr>
              <a:t>self-aid</a:t>
            </a:r>
            <a:r>
              <a:rPr sz="3150" spc="-22" baseline="1322" dirty="0">
                <a:latin typeface="Arial MT"/>
                <a:cs typeface="Arial MT"/>
              </a:rPr>
              <a:t> </a:t>
            </a:r>
            <a:r>
              <a:rPr sz="3150" baseline="1322" dirty="0">
                <a:latin typeface="Arial MT"/>
                <a:cs typeface="Arial MT"/>
              </a:rPr>
              <a:t>and </a:t>
            </a:r>
            <a:r>
              <a:rPr sz="3150" spc="-855" baseline="1322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moving</a:t>
            </a:r>
            <a:r>
              <a:rPr sz="2100" spc="-5" dirty="0">
                <a:latin typeface="Arial MT"/>
                <a:cs typeface="Arial MT"/>
              </a:rPr>
              <a:t> casualties,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if</a:t>
            </a:r>
            <a:r>
              <a:rPr sz="2100" spc="-5" dirty="0">
                <a:latin typeface="Arial MT"/>
                <a:cs typeface="Arial MT"/>
              </a:rPr>
              <a:t> feasible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9999" y="4289490"/>
            <a:ext cx="114300" cy="1124585"/>
          </a:xfrm>
          <a:custGeom>
            <a:avLst/>
            <a:gdLst/>
            <a:ahLst/>
            <a:cxnLst/>
            <a:rect l="l" t="t" r="r" b="b"/>
            <a:pathLst>
              <a:path w="114300" h="1124585">
                <a:moveTo>
                  <a:pt x="0" y="1124206"/>
                </a:moveTo>
                <a:lnTo>
                  <a:pt x="0" y="0"/>
                </a:lnTo>
                <a:lnTo>
                  <a:pt x="114300" y="0"/>
                </a:lnTo>
                <a:lnTo>
                  <a:pt x="114300" y="1124206"/>
                </a:lnTo>
                <a:lnTo>
                  <a:pt x="0" y="1124206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16065" y="5020684"/>
            <a:ext cx="1606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315" dirty="0">
                <a:solidFill>
                  <a:srgbClr val="F16232"/>
                </a:solidFill>
                <a:latin typeface="Trebuchet MS"/>
                <a:cs typeface="Trebuchet MS"/>
              </a:rPr>
              <a:t>▪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16065" y="3534292"/>
            <a:ext cx="5528310" cy="25095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718820">
              <a:lnSpc>
                <a:spcPts val="2170"/>
              </a:lnSpc>
              <a:spcBef>
                <a:spcPts val="459"/>
              </a:spcBef>
            </a:pPr>
            <a:r>
              <a:rPr sz="2100" dirty="0">
                <a:latin typeface="Arial MT"/>
                <a:cs typeface="Arial MT"/>
              </a:rPr>
              <a:t>In a </a:t>
            </a:r>
            <a:r>
              <a:rPr sz="2100" b="1" dirty="0">
                <a:latin typeface="Arial"/>
                <a:cs typeface="Arial"/>
              </a:rPr>
              <a:t>TFC </a:t>
            </a:r>
            <a:r>
              <a:rPr sz="2100" spc="-5" dirty="0">
                <a:latin typeface="Arial MT"/>
                <a:cs typeface="Arial MT"/>
              </a:rPr>
              <a:t>situation, the </a:t>
            </a:r>
            <a:r>
              <a:rPr sz="2100" dirty="0">
                <a:latin typeface="Arial MT"/>
                <a:cs typeface="Arial MT"/>
              </a:rPr>
              <a:t>Combat </a:t>
            </a:r>
            <a:r>
              <a:rPr sz="2100" spc="-5" dirty="0">
                <a:latin typeface="Arial MT"/>
                <a:cs typeface="Arial MT"/>
              </a:rPr>
              <a:t>Lifesaver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should:</a:t>
            </a:r>
            <a:endParaRPr sz="21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Clr>
                <a:srgbClr val="F16232"/>
              </a:buClr>
              <a:buFont typeface="Trebuchet MS"/>
              <a:buChar char="▪"/>
              <a:tabLst>
                <a:tab pos="354965" algn="l"/>
                <a:tab pos="355600" algn="l"/>
              </a:tabLst>
            </a:pPr>
            <a:r>
              <a:rPr sz="3150" spc="-7" baseline="1322" dirty="0">
                <a:latin typeface="Arial MT"/>
                <a:cs typeface="Arial MT"/>
              </a:rPr>
              <a:t>Maintain</a:t>
            </a:r>
            <a:r>
              <a:rPr sz="3150" baseline="1322" dirty="0">
                <a:latin typeface="Arial MT"/>
                <a:cs typeface="Arial MT"/>
              </a:rPr>
              <a:t> </a:t>
            </a:r>
            <a:r>
              <a:rPr sz="3150" spc="-7" baseline="1322" dirty="0">
                <a:latin typeface="Arial MT"/>
                <a:cs typeface="Arial MT"/>
              </a:rPr>
              <a:t>security</a:t>
            </a:r>
            <a:r>
              <a:rPr sz="3150" baseline="1322" dirty="0">
                <a:latin typeface="Arial MT"/>
                <a:cs typeface="Arial MT"/>
              </a:rPr>
              <a:t> and</a:t>
            </a:r>
            <a:r>
              <a:rPr sz="3150" spc="7" baseline="1322" dirty="0">
                <a:latin typeface="Arial MT"/>
                <a:cs typeface="Arial MT"/>
              </a:rPr>
              <a:t> </a:t>
            </a:r>
            <a:r>
              <a:rPr sz="3150" spc="-7" baseline="1322" dirty="0">
                <a:latin typeface="Arial MT"/>
                <a:cs typeface="Arial MT"/>
              </a:rPr>
              <a:t>situational</a:t>
            </a:r>
            <a:r>
              <a:rPr sz="3150" baseline="1322" dirty="0">
                <a:latin typeface="Arial MT"/>
                <a:cs typeface="Arial MT"/>
              </a:rPr>
              <a:t> awareness</a:t>
            </a:r>
            <a:endParaRPr sz="3150" baseline="1322">
              <a:latin typeface="Arial MT"/>
              <a:cs typeface="Arial MT"/>
            </a:endParaRPr>
          </a:p>
          <a:p>
            <a:pPr marL="355600" marR="1488440" indent="-342900">
              <a:lnSpc>
                <a:spcPct val="124200"/>
              </a:lnSpc>
              <a:spcBef>
                <a:spcPts val="35"/>
              </a:spcBef>
              <a:buClr>
                <a:srgbClr val="F16232"/>
              </a:buClr>
              <a:buFont typeface="Trebuchet MS"/>
              <a:buChar char="▪"/>
              <a:tabLst>
                <a:tab pos="354965" algn="l"/>
                <a:tab pos="355600" algn="l"/>
              </a:tabLst>
            </a:pPr>
            <a:r>
              <a:rPr sz="3150" spc="-7" baseline="1322" dirty="0">
                <a:latin typeface="Arial MT"/>
                <a:cs typeface="Arial MT"/>
              </a:rPr>
              <a:t>Perform</a:t>
            </a:r>
            <a:r>
              <a:rPr sz="3150" baseline="1322" dirty="0">
                <a:latin typeface="Arial MT"/>
                <a:cs typeface="Arial MT"/>
              </a:rPr>
              <a:t> </a:t>
            </a:r>
            <a:r>
              <a:rPr sz="3150" spc="-7" baseline="1322" dirty="0">
                <a:latin typeface="Arial MT"/>
                <a:cs typeface="Arial MT"/>
              </a:rPr>
              <a:t>casualty</a:t>
            </a:r>
            <a:r>
              <a:rPr sz="3150" baseline="1322" dirty="0">
                <a:latin typeface="Arial MT"/>
                <a:cs typeface="Arial MT"/>
              </a:rPr>
              <a:t> </a:t>
            </a:r>
            <a:r>
              <a:rPr sz="3150" spc="-7" baseline="1322" dirty="0">
                <a:latin typeface="Arial MT"/>
                <a:cs typeface="Arial MT"/>
              </a:rPr>
              <a:t>assessments </a:t>
            </a:r>
            <a:r>
              <a:rPr sz="3150" spc="-855" baseline="1322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Follow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MARCH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65" dirty="0">
                <a:latin typeface="Arial MT"/>
                <a:cs typeface="Arial MT"/>
              </a:rPr>
              <a:t>PAWS</a:t>
            </a:r>
            <a:r>
              <a:rPr sz="2100" spc="-5" dirty="0">
                <a:latin typeface="Arial MT"/>
                <a:cs typeface="Arial MT"/>
              </a:rPr>
              <a:t> protocol</a:t>
            </a:r>
            <a:endParaRPr sz="2100">
              <a:latin typeface="Arial MT"/>
              <a:cs typeface="Arial MT"/>
            </a:endParaRPr>
          </a:p>
          <a:p>
            <a:pPr marL="355600">
              <a:lnSpc>
                <a:spcPts val="2165"/>
              </a:lnSpc>
            </a:pPr>
            <a:r>
              <a:rPr sz="2100" spc="-5" dirty="0">
                <a:latin typeface="Arial MT"/>
                <a:cs typeface="Arial MT"/>
              </a:rPr>
              <a:t>to </a:t>
            </a:r>
            <a:r>
              <a:rPr sz="2100" dirty="0">
                <a:latin typeface="Arial MT"/>
                <a:cs typeface="Arial MT"/>
              </a:rPr>
              <a:t>render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any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treatments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indicated</a:t>
            </a:r>
            <a:endParaRPr sz="210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685"/>
              </a:spcBef>
              <a:buClr>
                <a:srgbClr val="F16232"/>
              </a:buClr>
              <a:buFont typeface="Trebuchet MS"/>
              <a:buChar char="▪"/>
              <a:tabLst>
                <a:tab pos="354965" algn="l"/>
                <a:tab pos="355600" algn="l"/>
              </a:tabLst>
            </a:pPr>
            <a:r>
              <a:rPr sz="3150" baseline="1322" dirty="0">
                <a:latin typeface="Arial MT"/>
                <a:cs typeface="Arial MT"/>
              </a:rPr>
              <a:t>Support</a:t>
            </a:r>
            <a:r>
              <a:rPr sz="3150" spc="-30" baseline="1322" dirty="0">
                <a:latin typeface="Arial MT"/>
                <a:cs typeface="Arial MT"/>
              </a:rPr>
              <a:t> </a:t>
            </a:r>
            <a:r>
              <a:rPr sz="3150" spc="-7" baseline="1322" dirty="0">
                <a:latin typeface="Arial MT"/>
                <a:cs typeface="Arial MT"/>
              </a:rPr>
              <a:t>the</a:t>
            </a:r>
            <a:r>
              <a:rPr sz="3150" spc="-15" baseline="1322" dirty="0">
                <a:latin typeface="Arial MT"/>
                <a:cs typeface="Arial MT"/>
              </a:rPr>
              <a:t> </a:t>
            </a:r>
            <a:r>
              <a:rPr sz="3150" baseline="1322" dirty="0">
                <a:latin typeface="Arial MT"/>
                <a:cs typeface="Arial MT"/>
              </a:rPr>
              <a:t>CMC,</a:t>
            </a:r>
            <a:r>
              <a:rPr sz="3150" spc="-22" baseline="1322" dirty="0">
                <a:latin typeface="Arial MT"/>
                <a:cs typeface="Arial MT"/>
              </a:rPr>
              <a:t> </a:t>
            </a:r>
            <a:r>
              <a:rPr sz="3150" baseline="1322" dirty="0">
                <a:latin typeface="Arial MT"/>
                <a:cs typeface="Arial MT"/>
              </a:rPr>
              <a:t>as</a:t>
            </a:r>
            <a:r>
              <a:rPr sz="3150" spc="-22" baseline="1322" dirty="0">
                <a:latin typeface="Arial MT"/>
                <a:cs typeface="Arial MT"/>
              </a:rPr>
              <a:t> </a:t>
            </a:r>
            <a:r>
              <a:rPr sz="3150" spc="-7" baseline="1322" dirty="0">
                <a:latin typeface="Arial MT"/>
                <a:cs typeface="Arial MT"/>
              </a:rPr>
              <a:t>directed</a:t>
            </a:r>
            <a:endParaRPr sz="3150" baseline="1322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24997" y="4676410"/>
            <a:ext cx="114300" cy="304165"/>
          </a:xfrm>
          <a:custGeom>
            <a:avLst/>
            <a:gdLst/>
            <a:ahLst/>
            <a:cxnLst/>
            <a:rect l="l" t="t" r="r" b="b"/>
            <a:pathLst>
              <a:path w="114300" h="304164">
                <a:moveTo>
                  <a:pt x="0" y="304015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4015"/>
                </a:lnTo>
                <a:lnTo>
                  <a:pt x="0" y="30401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36080" y="5788693"/>
            <a:ext cx="114300" cy="304165"/>
          </a:xfrm>
          <a:custGeom>
            <a:avLst/>
            <a:gdLst/>
            <a:ahLst/>
            <a:cxnLst/>
            <a:rect l="l" t="t" r="r" b="b"/>
            <a:pathLst>
              <a:path w="114300" h="304164">
                <a:moveTo>
                  <a:pt x="0" y="304015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4015"/>
                </a:lnTo>
                <a:lnTo>
                  <a:pt x="0" y="30401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35026" y="5109467"/>
            <a:ext cx="114300" cy="523240"/>
          </a:xfrm>
          <a:custGeom>
            <a:avLst/>
            <a:gdLst/>
            <a:ahLst/>
            <a:cxnLst/>
            <a:rect l="l" t="t" r="r" b="b"/>
            <a:pathLst>
              <a:path w="114300" h="523239">
                <a:moveTo>
                  <a:pt x="0" y="5231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523100"/>
                </a:lnTo>
                <a:lnTo>
                  <a:pt x="0" y="5231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3100" y="5591086"/>
            <a:ext cx="114300" cy="477520"/>
          </a:xfrm>
          <a:custGeom>
            <a:avLst/>
            <a:gdLst/>
            <a:ahLst/>
            <a:cxnLst/>
            <a:rect l="l" t="t" r="r" b="b"/>
            <a:pathLst>
              <a:path w="114300" h="477520">
                <a:moveTo>
                  <a:pt x="0" y="477518"/>
                </a:moveTo>
                <a:lnTo>
                  <a:pt x="0" y="0"/>
                </a:lnTo>
                <a:lnTo>
                  <a:pt x="114300" y="0"/>
                </a:lnTo>
                <a:lnTo>
                  <a:pt x="114300" y="477518"/>
                </a:lnTo>
                <a:lnTo>
                  <a:pt x="0" y="47751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 rot="21360000">
            <a:off x="6702490" y="2463818"/>
            <a:ext cx="153799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-60" dirty="0">
                <a:solidFill>
                  <a:srgbClr val="901827"/>
                </a:solidFill>
                <a:latin typeface="Arial"/>
                <a:cs typeface="Arial"/>
              </a:rPr>
              <a:t>TA</a:t>
            </a:r>
            <a:r>
              <a:rPr sz="3600" b="1" spc="-89" baseline="1157" dirty="0">
                <a:solidFill>
                  <a:srgbClr val="901827"/>
                </a:solidFill>
                <a:latin typeface="Arial"/>
                <a:cs typeface="Arial"/>
              </a:rPr>
              <a:t>C</a:t>
            </a:r>
            <a:r>
              <a:rPr sz="3600" b="1" spc="-89" baseline="2314" dirty="0">
                <a:solidFill>
                  <a:srgbClr val="901827"/>
                </a:solidFill>
                <a:latin typeface="Arial"/>
                <a:cs typeface="Arial"/>
              </a:rPr>
              <a:t>TIC</a:t>
            </a:r>
            <a:r>
              <a:rPr sz="3600" b="1" spc="-89" baseline="3472" dirty="0">
                <a:solidFill>
                  <a:srgbClr val="901827"/>
                </a:solidFill>
                <a:latin typeface="Arial"/>
                <a:cs typeface="Arial"/>
              </a:rPr>
              <a:t>A</a:t>
            </a:r>
            <a:r>
              <a:rPr sz="3600" b="1" spc="-89" baseline="4629" dirty="0">
                <a:solidFill>
                  <a:srgbClr val="901827"/>
                </a:solidFill>
                <a:latin typeface="Arial"/>
                <a:cs typeface="Arial"/>
              </a:rPr>
              <a:t>L</a:t>
            </a:r>
            <a:endParaRPr sz="3600" baseline="462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21360000">
            <a:off x="6566573" y="2783896"/>
            <a:ext cx="1859663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-30" dirty="0">
                <a:solidFill>
                  <a:srgbClr val="901827"/>
                </a:solidFill>
                <a:latin typeface="Arial"/>
                <a:cs typeface="Arial"/>
              </a:rPr>
              <a:t>F</a:t>
            </a:r>
            <a:r>
              <a:rPr sz="3600" b="1" spc="-44" baseline="1157" dirty="0">
                <a:solidFill>
                  <a:srgbClr val="901827"/>
                </a:solidFill>
                <a:latin typeface="Arial"/>
                <a:cs typeface="Arial"/>
              </a:rPr>
              <a:t>IEL</a:t>
            </a:r>
            <a:r>
              <a:rPr sz="3600" b="1" spc="-44" baseline="2314" dirty="0">
                <a:solidFill>
                  <a:srgbClr val="901827"/>
                </a:solidFill>
                <a:latin typeface="Arial"/>
                <a:cs typeface="Arial"/>
              </a:rPr>
              <a:t>D</a:t>
            </a:r>
            <a:r>
              <a:rPr sz="3600" b="1" spc="-157" baseline="2314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sz="3600" b="1" spc="-60" baseline="3472" dirty="0">
                <a:solidFill>
                  <a:srgbClr val="901827"/>
                </a:solidFill>
                <a:latin typeface="Arial"/>
                <a:cs typeface="Arial"/>
              </a:rPr>
              <a:t>CA</a:t>
            </a:r>
            <a:r>
              <a:rPr sz="3600" b="1" spc="-60" baseline="4629" dirty="0">
                <a:solidFill>
                  <a:srgbClr val="901827"/>
                </a:solidFill>
                <a:latin typeface="Arial"/>
                <a:cs typeface="Arial"/>
              </a:rPr>
              <a:t>RE</a:t>
            </a:r>
            <a:endParaRPr sz="3600" baseline="4629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51849" y="2233560"/>
            <a:ext cx="2488565" cy="1061720"/>
          </a:xfrm>
          <a:custGeom>
            <a:avLst/>
            <a:gdLst/>
            <a:ahLst/>
            <a:cxnLst/>
            <a:rect l="l" t="t" r="r" b="b"/>
            <a:pathLst>
              <a:path w="2488565" h="1061720">
                <a:moveTo>
                  <a:pt x="118284" y="190351"/>
                </a:moveTo>
                <a:lnTo>
                  <a:pt x="2294017" y="0"/>
                </a:lnTo>
                <a:lnTo>
                  <a:pt x="2345364" y="5772"/>
                </a:lnTo>
                <a:lnTo>
                  <a:pt x="2388998" y="29947"/>
                </a:lnTo>
                <a:lnTo>
                  <a:pt x="2420382" y="68719"/>
                </a:lnTo>
                <a:lnTo>
                  <a:pt x="2434983" y="118284"/>
                </a:lnTo>
                <a:lnTo>
                  <a:pt x="2488512" y="730115"/>
                </a:lnTo>
                <a:lnTo>
                  <a:pt x="2482739" y="781462"/>
                </a:lnTo>
                <a:lnTo>
                  <a:pt x="2458564" y="825096"/>
                </a:lnTo>
                <a:lnTo>
                  <a:pt x="2419792" y="856480"/>
                </a:lnTo>
                <a:lnTo>
                  <a:pt x="2370227" y="871081"/>
                </a:lnTo>
                <a:lnTo>
                  <a:pt x="194494" y="1061433"/>
                </a:lnTo>
                <a:lnTo>
                  <a:pt x="143147" y="1055661"/>
                </a:lnTo>
                <a:lnTo>
                  <a:pt x="99513" y="1031486"/>
                </a:lnTo>
                <a:lnTo>
                  <a:pt x="68129" y="992713"/>
                </a:lnTo>
                <a:lnTo>
                  <a:pt x="53528" y="943148"/>
                </a:lnTo>
                <a:lnTo>
                  <a:pt x="0" y="331318"/>
                </a:lnTo>
                <a:lnTo>
                  <a:pt x="5772" y="279971"/>
                </a:lnTo>
                <a:lnTo>
                  <a:pt x="29947" y="236337"/>
                </a:lnTo>
                <a:lnTo>
                  <a:pt x="68719" y="204952"/>
                </a:lnTo>
                <a:lnTo>
                  <a:pt x="118284" y="190351"/>
                </a:lnTo>
              </a:path>
            </a:pathLst>
          </a:custGeom>
          <a:ln w="63500">
            <a:solidFill>
              <a:srgbClr val="9018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17377" y="4280170"/>
            <a:ext cx="114300" cy="304165"/>
          </a:xfrm>
          <a:custGeom>
            <a:avLst/>
            <a:gdLst/>
            <a:ahLst/>
            <a:cxnLst/>
            <a:rect l="l" t="t" r="r" b="b"/>
            <a:pathLst>
              <a:path w="114300" h="304164">
                <a:moveTo>
                  <a:pt x="0" y="304015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4015"/>
                </a:lnTo>
                <a:lnTo>
                  <a:pt x="0" y="30401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 rot="21360000">
            <a:off x="810440" y="2456329"/>
            <a:ext cx="2061012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b="1" spc="-60" baseline="-3472" dirty="0">
                <a:solidFill>
                  <a:srgbClr val="901827"/>
                </a:solidFill>
                <a:latin typeface="Arial"/>
                <a:cs typeface="Arial"/>
              </a:rPr>
              <a:t>C</a:t>
            </a:r>
            <a:r>
              <a:rPr sz="3600" b="1" spc="-60" baseline="-2314" dirty="0">
                <a:solidFill>
                  <a:srgbClr val="901827"/>
                </a:solidFill>
                <a:latin typeface="Arial"/>
                <a:cs typeface="Arial"/>
              </a:rPr>
              <a:t>A</a:t>
            </a:r>
            <a:r>
              <a:rPr sz="3600" b="1" spc="-60" baseline="-1157" dirty="0">
                <a:solidFill>
                  <a:srgbClr val="901827"/>
                </a:solidFill>
                <a:latin typeface="Arial"/>
                <a:cs typeface="Arial"/>
              </a:rPr>
              <a:t>RE</a:t>
            </a:r>
            <a:r>
              <a:rPr sz="3600" b="1" spc="-157" baseline="-1157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901827"/>
                </a:solidFill>
                <a:latin typeface="Arial"/>
                <a:cs typeface="Arial"/>
              </a:rPr>
              <a:t>U</a:t>
            </a:r>
            <a:r>
              <a:rPr sz="3600" b="1" spc="-44" baseline="1157" dirty="0">
                <a:solidFill>
                  <a:srgbClr val="901827"/>
                </a:solidFill>
                <a:latin typeface="Arial"/>
                <a:cs typeface="Arial"/>
              </a:rPr>
              <a:t>ND</a:t>
            </a:r>
            <a:r>
              <a:rPr sz="3600" b="1" spc="-44" baseline="2314" dirty="0">
                <a:solidFill>
                  <a:srgbClr val="901827"/>
                </a:solidFill>
                <a:latin typeface="Arial"/>
                <a:cs typeface="Arial"/>
              </a:rPr>
              <a:t>ER</a:t>
            </a:r>
            <a:endParaRPr sz="3600" baseline="2314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21360000">
            <a:off x="858062" y="2776147"/>
            <a:ext cx="2021456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-60" dirty="0">
                <a:solidFill>
                  <a:srgbClr val="901827"/>
                </a:solidFill>
                <a:latin typeface="Arial"/>
                <a:cs typeface="Arial"/>
              </a:rPr>
              <a:t>F</a:t>
            </a:r>
            <a:r>
              <a:rPr sz="3600" b="1" spc="-89" baseline="1157" dirty="0">
                <a:solidFill>
                  <a:srgbClr val="901827"/>
                </a:solidFill>
                <a:latin typeface="Arial"/>
                <a:cs typeface="Arial"/>
              </a:rPr>
              <a:t>IRE/</a:t>
            </a:r>
            <a:r>
              <a:rPr sz="3600" b="1" spc="-89" baseline="2314" dirty="0">
                <a:solidFill>
                  <a:srgbClr val="901827"/>
                </a:solidFill>
                <a:latin typeface="Arial"/>
                <a:cs typeface="Arial"/>
              </a:rPr>
              <a:t>T</a:t>
            </a:r>
            <a:r>
              <a:rPr sz="3600" b="1" spc="-89" baseline="3472" dirty="0">
                <a:solidFill>
                  <a:srgbClr val="901827"/>
                </a:solidFill>
                <a:latin typeface="Arial"/>
                <a:cs typeface="Arial"/>
              </a:rPr>
              <a:t>HR</a:t>
            </a:r>
            <a:r>
              <a:rPr sz="3600" b="1" spc="-89" baseline="4629" dirty="0">
                <a:solidFill>
                  <a:srgbClr val="901827"/>
                </a:solidFill>
                <a:latin typeface="Arial"/>
                <a:cs typeface="Arial"/>
              </a:rPr>
              <a:t>EA</a:t>
            </a:r>
            <a:r>
              <a:rPr sz="3600" b="1" spc="-89" baseline="5787" dirty="0">
                <a:solidFill>
                  <a:srgbClr val="901827"/>
                </a:solidFill>
                <a:latin typeface="Arial"/>
                <a:cs typeface="Arial"/>
              </a:rPr>
              <a:t>T</a:t>
            </a:r>
            <a:endParaRPr sz="3600" baseline="5787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6314" y="2226714"/>
            <a:ext cx="2488565" cy="1061720"/>
          </a:xfrm>
          <a:custGeom>
            <a:avLst/>
            <a:gdLst/>
            <a:ahLst/>
            <a:cxnLst/>
            <a:rect l="l" t="t" r="r" b="b"/>
            <a:pathLst>
              <a:path w="2488565" h="1061720">
                <a:moveTo>
                  <a:pt x="118284" y="190351"/>
                </a:moveTo>
                <a:lnTo>
                  <a:pt x="2294017" y="0"/>
                </a:lnTo>
                <a:lnTo>
                  <a:pt x="2345364" y="5772"/>
                </a:lnTo>
                <a:lnTo>
                  <a:pt x="2388998" y="29947"/>
                </a:lnTo>
                <a:lnTo>
                  <a:pt x="2420382" y="68719"/>
                </a:lnTo>
                <a:lnTo>
                  <a:pt x="2434983" y="118284"/>
                </a:lnTo>
                <a:lnTo>
                  <a:pt x="2488512" y="730115"/>
                </a:lnTo>
                <a:lnTo>
                  <a:pt x="2482739" y="781462"/>
                </a:lnTo>
                <a:lnTo>
                  <a:pt x="2458564" y="825096"/>
                </a:lnTo>
                <a:lnTo>
                  <a:pt x="2419792" y="856480"/>
                </a:lnTo>
                <a:lnTo>
                  <a:pt x="2370227" y="871081"/>
                </a:lnTo>
                <a:lnTo>
                  <a:pt x="194494" y="1061433"/>
                </a:lnTo>
                <a:lnTo>
                  <a:pt x="143147" y="1055661"/>
                </a:lnTo>
                <a:lnTo>
                  <a:pt x="99513" y="1031486"/>
                </a:lnTo>
                <a:lnTo>
                  <a:pt x="68129" y="992713"/>
                </a:lnTo>
                <a:lnTo>
                  <a:pt x="53528" y="943148"/>
                </a:lnTo>
                <a:lnTo>
                  <a:pt x="0" y="331318"/>
                </a:lnTo>
                <a:lnTo>
                  <a:pt x="5772" y="279971"/>
                </a:lnTo>
                <a:lnTo>
                  <a:pt x="29947" y="236337"/>
                </a:lnTo>
                <a:lnTo>
                  <a:pt x="68719" y="204952"/>
                </a:lnTo>
                <a:lnTo>
                  <a:pt x="118284" y="190351"/>
                </a:lnTo>
              </a:path>
            </a:pathLst>
          </a:custGeom>
          <a:ln w="63500">
            <a:solidFill>
              <a:srgbClr val="9018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60761" y="811541"/>
            <a:ext cx="7070725" cy="113093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112645" marR="5080" indent="-2100580">
              <a:lnSpc>
                <a:spcPct val="101499"/>
              </a:lnSpc>
              <a:spcBef>
                <a:spcPts val="35"/>
              </a:spcBef>
            </a:pP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ROLES</a:t>
            </a:r>
            <a:r>
              <a:rPr sz="3600" b="1" spc="-15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RESPONSIBILITIES </a:t>
            </a:r>
            <a:r>
              <a:rPr sz="3600" b="1" spc="-98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OF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THE </a:t>
            </a:r>
            <a:r>
              <a:rPr sz="3600" b="1" dirty="0">
                <a:latin typeface="Arial"/>
                <a:cs typeface="Arial"/>
              </a:rPr>
              <a:t>CMC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1:</a:t>
            </a:r>
            <a:r>
              <a:rPr spc="-5" dirty="0"/>
              <a:t> Principles</a:t>
            </a:r>
            <a:r>
              <a:rPr dirty="0"/>
              <a:t> </a:t>
            </a:r>
            <a:r>
              <a:rPr spc="-5" dirty="0"/>
              <a:t>and</a:t>
            </a:r>
            <a:r>
              <a:rPr spc="-80" dirty="0"/>
              <a:t> </a:t>
            </a:r>
            <a:r>
              <a:rPr spc="-5" dirty="0"/>
              <a:t>Application of TCCC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454415" y="3469282"/>
            <a:ext cx="190309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" dirty="0">
                <a:latin typeface="Arial MT"/>
                <a:cs typeface="Arial MT"/>
              </a:rPr>
              <a:t>The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CMC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should: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86190" y="3848531"/>
            <a:ext cx="2761615" cy="195580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405"/>
              </a:spcBef>
            </a:pPr>
            <a:r>
              <a:rPr sz="1900" dirty="0">
                <a:latin typeface="Arial MT"/>
                <a:cs typeface="Arial MT"/>
              </a:rPr>
              <a:t>Assume</a:t>
            </a:r>
            <a:r>
              <a:rPr sz="1900" spc="-30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the</a:t>
            </a:r>
            <a:r>
              <a:rPr sz="1900" spc="-35" dirty="0">
                <a:latin typeface="Arial MT"/>
                <a:cs typeface="Arial MT"/>
              </a:rPr>
              <a:t> </a:t>
            </a:r>
            <a:r>
              <a:rPr sz="1900" b="1" dirty="0">
                <a:latin typeface="Arial"/>
                <a:cs typeface="Arial"/>
              </a:rPr>
              <a:t>primary</a:t>
            </a:r>
            <a:r>
              <a:rPr sz="1900" b="1" spc="-30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role </a:t>
            </a:r>
            <a:r>
              <a:rPr sz="1900" b="1" spc="-515" dirty="0">
                <a:latin typeface="Arial"/>
                <a:cs typeface="Arial"/>
              </a:rPr>
              <a:t> </a:t>
            </a:r>
            <a:r>
              <a:rPr sz="1900" spc="-5" dirty="0">
                <a:latin typeface="Arial MT"/>
                <a:cs typeface="Arial MT"/>
              </a:rPr>
              <a:t>for casualty </a:t>
            </a:r>
            <a:r>
              <a:rPr sz="1900" dirty="0">
                <a:latin typeface="Arial MT"/>
                <a:cs typeface="Arial MT"/>
              </a:rPr>
              <a:t>assessment </a:t>
            </a:r>
            <a:r>
              <a:rPr sz="1900" spc="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and</a:t>
            </a:r>
            <a:r>
              <a:rPr sz="1900" spc="-5" dirty="0">
                <a:latin typeface="Arial MT"/>
                <a:cs typeface="Arial MT"/>
              </a:rPr>
              <a:t> treatment</a:t>
            </a:r>
            <a:endParaRPr sz="1900">
              <a:latin typeface="Arial MT"/>
              <a:cs typeface="Arial MT"/>
            </a:endParaRPr>
          </a:p>
          <a:p>
            <a:pPr marL="12700" marR="393065">
              <a:lnSpc>
                <a:spcPts val="1989"/>
              </a:lnSpc>
              <a:spcBef>
                <a:spcPts val="990"/>
              </a:spcBef>
            </a:pPr>
            <a:r>
              <a:rPr sz="1900" dirty="0">
                <a:latin typeface="Arial MT"/>
                <a:cs typeface="Arial MT"/>
              </a:rPr>
              <a:t>Manage</a:t>
            </a:r>
            <a:r>
              <a:rPr sz="1900" spc="6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and</a:t>
            </a:r>
            <a:r>
              <a:rPr sz="1900" spc="7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direct </a:t>
            </a:r>
            <a:r>
              <a:rPr sz="1900" spc="5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the</a:t>
            </a:r>
            <a:r>
              <a:rPr sz="1900" spc="-30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casualty</a:t>
            </a:r>
            <a:r>
              <a:rPr sz="1900" spc="-3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response </a:t>
            </a:r>
            <a:r>
              <a:rPr sz="1900" spc="-515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system utilizing </a:t>
            </a:r>
            <a:r>
              <a:rPr sz="1900" dirty="0">
                <a:latin typeface="Arial MT"/>
                <a:cs typeface="Arial MT"/>
              </a:rPr>
              <a:t>all </a:t>
            </a:r>
            <a:r>
              <a:rPr sz="1900" spc="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available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responders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91281" y="4823744"/>
            <a:ext cx="118110" cy="1009650"/>
          </a:xfrm>
          <a:custGeom>
            <a:avLst/>
            <a:gdLst/>
            <a:ahLst/>
            <a:cxnLst/>
            <a:rect l="l" t="t" r="r" b="b"/>
            <a:pathLst>
              <a:path w="118110" h="1009650">
                <a:moveTo>
                  <a:pt x="117659" y="380"/>
                </a:moveTo>
                <a:lnTo>
                  <a:pt x="114299" y="1009409"/>
                </a:lnTo>
                <a:lnTo>
                  <a:pt x="0" y="1009029"/>
                </a:lnTo>
                <a:lnTo>
                  <a:pt x="3360" y="0"/>
                </a:lnTo>
                <a:lnTo>
                  <a:pt x="117659" y="38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21360000">
            <a:off x="4823474" y="2392595"/>
            <a:ext cx="153799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-60" dirty="0">
                <a:solidFill>
                  <a:srgbClr val="901827"/>
                </a:solidFill>
                <a:latin typeface="Arial"/>
                <a:cs typeface="Arial"/>
              </a:rPr>
              <a:t>TA</a:t>
            </a:r>
            <a:r>
              <a:rPr sz="3600" b="1" spc="-89" baseline="1157" dirty="0">
                <a:solidFill>
                  <a:srgbClr val="901827"/>
                </a:solidFill>
                <a:latin typeface="Arial"/>
                <a:cs typeface="Arial"/>
              </a:rPr>
              <a:t>C</a:t>
            </a:r>
            <a:r>
              <a:rPr sz="3600" b="1" spc="-89" baseline="2314" dirty="0">
                <a:solidFill>
                  <a:srgbClr val="901827"/>
                </a:solidFill>
                <a:latin typeface="Arial"/>
                <a:cs typeface="Arial"/>
              </a:rPr>
              <a:t>TIC</a:t>
            </a:r>
            <a:r>
              <a:rPr sz="3600" b="1" spc="-89" baseline="3472" dirty="0">
                <a:solidFill>
                  <a:srgbClr val="901827"/>
                </a:solidFill>
                <a:latin typeface="Arial"/>
                <a:cs typeface="Arial"/>
              </a:rPr>
              <a:t>A</a:t>
            </a:r>
            <a:r>
              <a:rPr sz="3600" b="1" spc="-89" baseline="4629" dirty="0">
                <a:solidFill>
                  <a:srgbClr val="901827"/>
                </a:solidFill>
                <a:latin typeface="Arial"/>
                <a:cs typeface="Arial"/>
              </a:rPr>
              <a:t>L</a:t>
            </a:r>
            <a:endParaRPr sz="3600" baseline="4629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 rot="21360000">
            <a:off x="4687557" y="2712673"/>
            <a:ext cx="1859663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-30" dirty="0">
                <a:solidFill>
                  <a:srgbClr val="901827"/>
                </a:solidFill>
                <a:latin typeface="Arial"/>
                <a:cs typeface="Arial"/>
              </a:rPr>
              <a:t>F</a:t>
            </a:r>
            <a:r>
              <a:rPr sz="3600" b="1" spc="-44" baseline="1157" dirty="0">
                <a:solidFill>
                  <a:srgbClr val="901827"/>
                </a:solidFill>
                <a:latin typeface="Arial"/>
                <a:cs typeface="Arial"/>
              </a:rPr>
              <a:t>IEL</a:t>
            </a:r>
            <a:r>
              <a:rPr sz="3600" b="1" spc="-44" baseline="2314" dirty="0">
                <a:solidFill>
                  <a:srgbClr val="901827"/>
                </a:solidFill>
                <a:latin typeface="Arial"/>
                <a:cs typeface="Arial"/>
              </a:rPr>
              <a:t>D</a:t>
            </a:r>
            <a:r>
              <a:rPr sz="3600" b="1" spc="-157" baseline="2314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sz="3600" b="1" spc="-60" baseline="3472" dirty="0">
                <a:solidFill>
                  <a:srgbClr val="901827"/>
                </a:solidFill>
                <a:latin typeface="Arial"/>
                <a:cs typeface="Arial"/>
              </a:rPr>
              <a:t>CA</a:t>
            </a:r>
            <a:r>
              <a:rPr sz="3600" b="1" spc="-60" baseline="4629" dirty="0">
                <a:solidFill>
                  <a:srgbClr val="901827"/>
                </a:solidFill>
                <a:latin typeface="Arial"/>
                <a:cs typeface="Arial"/>
              </a:rPr>
              <a:t>RE</a:t>
            </a:r>
            <a:endParaRPr sz="3600" baseline="4629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72833" y="2162336"/>
            <a:ext cx="2488565" cy="1061720"/>
          </a:xfrm>
          <a:custGeom>
            <a:avLst/>
            <a:gdLst/>
            <a:ahLst/>
            <a:cxnLst/>
            <a:rect l="l" t="t" r="r" b="b"/>
            <a:pathLst>
              <a:path w="2488565" h="1061720">
                <a:moveTo>
                  <a:pt x="118284" y="190351"/>
                </a:moveTo>
                <a:lnTo>
                  <a:pt x="2294017" y="0"/>
                </a:lnTo>
                <a:lnTo>
                  <a:pt x="2345364" y="5772"/>
                </a:lnTo>
                <a:lnTo>
                  <a:pt x="2388998" y="29947"/>
                </a:lnTo>
                <a:lnTo>
                  <a:pt x="2420382" y="68719"/>
                </a:lnTo>
                <a:lnTo>
                  <a:pt x="2434983" y="118284"/>
                </a:lnTo>
                <a:lnTo>
                  <a:pt x="2488512" y="730115"/>
                </a:lnTo>
                <a:lnTo>
                  <a:pt x="2482739" y="781462"/>
                </a:lnTo>
                <a:lnTo>
                  <a:pt x="2458564" y="825096"/>
                </a:lnTo>
                <a:lnTo>
                  <a:pt x="2419792" y="856480"/>
                </a:lnTo>
                <a:lnTo>
                  <a:pt x="2370227" y="871081"/>
                </a:lnTo>
                <a:lnTo>
                  <a:pt x="194494" y="1061433"/>
                </a:lnTo>
                <a:lnTo>
                  <a:pt x="143147" y="1055661"/>
                </a:lnTo>
                <a:lnTo>
                  <a:pt x="99513" y="1031486"/>
                </a:lnTo>
                <a:lnTo>
                  <a:pt x="68129" y="992713"/>
                </a:lnTo>
                <a:lnTo>
                  <a:pt x="53528" y="943148"/>
                </a:lnTo>
                <a:lnTo>
                  <a:pt x="0" y="331318"/>
                </a:lnTo>
                <a:lnTo>
                  <a:pt x="5772" y="279971"/>
                </a:lnTo>
                <a:lnTo>
                  <a:pt x="29947" y="236337"/>
                </a:lnTo>
                <a:lnTo>
                  <a:pt x="68719" y="204952"/>
                </a:lnTo>
                <a:lnTo>
                  <a:pt x="118284" y="190351"/>
                </a:lnTo>
              </a:path>
            </a:pathLst>
          </a:custGeom>
          <a:ln w="63500">
            <a:solidFill>
              <a:srgbClr val="9018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91281" y="3866049"/>
            <a:ext cx="114300" cy="793115"/>
          </a:xfrm>
          <a:custGeom>
            <a:avLst/>
            <a:gdLst/>
            <a:ahLst/>
            <a:cxnLst/>
            <a:rect l="l" t="t" r="r" b="b"/>
            <a:pathLst>
              <a:path w="114300" h="793114">
                <a:moveTo>
                  <a:pt x="0" y="792555"/>
                </a:moveTo>
                <a:lnTo>
                  <a:pt x="0" y="0"/>
                </a:lnTo>
                <a:lnTo>
                  <a:pt x="114300" y="0"/>
                </a:lnTo>
                <a:lnTo>
                  <a:pt x="114300" y="792555"/>
                </a:lnTo>
                <a:lnTo>
                  <a:pt x="0" y="79255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 rot="21360000">
            <a:off x="9045192" y="2339322"/>
            <a:ext cx="153799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-60" dirty="0">
                <a:solidFill>
                  <a:srgbClr val="901827"/>
                </a:solidFill>
                <a:latin typeface="Arial"/>
                <a:cs typeface="Arial"/>
              </a:rPr>
              <a:t>TA</a:t>
            </a:r>
            <a:r>
              <a:rPr sz="3600" b="1" spc="-89" baseline="1157" dirty="0">
                <a:solidFill>
                  <a:srgbClr val="901827"/>
                </a:solidFill>
                <a:latin typeface="Arial"/>
                <a:cs typeface="Arial"/>
              </a:rPr>
              <a:t>C</a:t>
            </a:r>
            <a:r>
              <a:rPr sz="3600" b="1" spc="-89" baseline="2314" dirty="0">
                <a:solidFill>
                  <a:srgbClr val="901827"/>
                </a:solidFill>
                <a:latin typeface="Arial"/>
                <a:cs typeface="Arial"/>
              </a:rPr>
              <a:t>TIC</a:t>
            </a:r>
            <a:r>
              <a:rPr sz="3600" b="1" spc="-89" baseline="3472" dirty="0">
                <a:solidFill>
                  <a:srgbClr val="901827"/>
                </a:solidFill>
                <a:latin typeface="Arial"/>
                <a:cs typeface="Arial"/>
              </a:rPr>
              <a:t>A</a:t>
            </a:r>
            <a:r>
              <a:rPr sz="3600" b="1" spc="-89" baseline="4629" dirty="0">
                <a:solidFill>
                  <a:srgbClr val="901827"/>
                </a:solidFill>
                <a:latin typeface="Arial"/>
                <a:cs typeface="Arial"/>
              </a:rPr>
              <a:t>L</a:t>
            </a:r>
            <a:endParaRPr sz="3600" baseline="462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21360000">
            <a:off x="8364504" y="2659606"/>
            <a:ext cx="2944438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b="1" spc="-120" baseline="-2314" dirty="0">
                <a:solidFill>
                  <a:srgbClr val="901827"/>
                </a:solidFill>
                <a:latin typeface="Arial"/>
                <a:cs typeface="Arial"/>
              </a:rPr>
              <a:t>EV</a:t>
            </a:r>
            <a:r>
              <a:rPr sz="3600" b="1" spc="-120" baseline="-1157" dirty="0">
                <a:solidFill>
                  <a:srgbClr val="901827"/>
                </a:solidFill>
                <a:latin typeface="Arial"/>
                <a:cs typeface="Arial"/>
              </a:rPr>
              <a:t>AC</a:t>
            </a:r>
            <a:r>
              <a:rPr sz="2400" b="1" spc="-80" dirty="0">
                <a:solidFill>
                  <a:srgbClr val="901827"/>
                </a:solidFill>
                <a:latin typeface="Arial"/>
                <a:cs typeface="Arial"/>
              </a:rPr>
              <a:t>U</a:t>
            </a:r>
            <a:r>
              <a:rPr sz="3600" b="1" spc="-120" baseline="1157" dirty="0">
                <a:solidFill>
                  <a:srgbClr val="901827"/>
                </a:solidFill>
                <a:latin typeface="Arial"/>
                <a:cs typeface="Arial"/>
              </a:rPr>
              <a:t>AT</a:t>
            </a:r>
            <a:r>
              <a:rPr sz="3600" b="1" spc="-120" baseline="2314" dirty="0">
                <a:solidFill>
                  <a:srgbClr val="901827"/>
                </a:solidFill>
                <a:latin typeface="Arial"/>
                <a:cs typeface="Arial"/>
              </a:rPr>
              <a:t>IO</a:t>
            </a:r>
            <a:r>
              <a:rPr sz="3600" b="1" spc="-120" baseline="3472" dirty="0">
                <a:solidFill>
                  <a:srgbClr val="901827"/>
                </a:solidFill>
                <a:latin typeface="Arial"/>
                <a:cs typeface="Arial"/>
              </a:rPr>
              <a:t>N </a:t>
            </a:r>
            <a:r>
              <a:rPr sz="3600" b="1" spc="-60" baseline="3472" dirty="0">
                <a:solidFill>
                  <a:srgbClr val="901827"/>
                </a:solidFill>
                <a:latin typeface="Arial"/>
                <a:cs typeface="Arial"/>
              </a:rPr>
              <a:t>C</a:t>
            </a:r>
            <a:r>
              <a:rPr sz="3600" b="1" spc="-60" baseline="4629" dirty="0">
                <a:solidFill>
                  <a:srgbClr val="901827"/>
                </a:solidFill>
                <a:latin typeface="Arial"/>
                <a:cs typeface="Arial"/>
              </a:rPr>
              <a:t>A</a:t>
            </a:r>
            <a:r>
              <a:rPr sz="3600" b="1" spc="-60" baseline="5787" dirty="0">
                <a:solidFill>
                  <a:srgbClr val="901827"/>
                </a:solidFill>
                <a:latin typeface="Arial"/>
                <a:cs typeface="Arial"/>
              </a:rPr>
              <a:t>RE</a:t>
            </a:r>
            <a:endParaRPr sz="3600" baseline="5787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31913" y="2050101"/>
            <a:ext cx="3390900" cy="1140460"/>
          </a:xfrm>
          <a:custGeom>
            <a:avLst/>
            <a:gdLst/>
            <a:ahLst/>
            <a:cxnLst/>
            <a:rect l="l" t="t" r="r" b="b"/>
            <a:pathLst>
              <a:path w="3390900" h="1140460">
                <a:moveTo>
                  <a:pt x="118284" y="269252"/>
                </a:moveTo>
                <a:lnTo>
                  <a:pt x="3195858" y="0"/>
                </a:lnTo>
                <a:lnTo>
                  <a:pt x="3247206" y="5772"/>
                </a:lnTo>
                <a:lnTo>
                  <a:pt x="3290839" y="29947"/>
                </a:lnTo>
                <a:lnTo>
                  <a:pt x="3322224" y="68719"/>
                </a:lnTo>
                <a:lnTo>
                  <a:pt x="3336825" y="118284"/>
                </a:lnTo>
                <a:lnTo>
                  <a:pt x="3390353" y="730115"/>
                </a:lnTo>
                <a:lnTo>
                  <a:pt x="3384581" y="781462"/>
                </a:lnTo>
                <a:lnTo>
                  <a:pt x="3360406" y="825095"/>
                </a:lnTo>
                <a:lnTo>
                  <a:pt x="3321633" y="856480"/>
                </a:lnTo>
                <a:lnTo>
                  <a:pt x="3272068" y="871081"/>
                </a:lnTo>
                <a:lnTo>
                  <a:pt x="194494" y="1140334"/>
                </a:lnTo>
                <a:lnTo>
                  <a:pt x="143147" y="1134562"/>
                </a:lnTo>
                <a:lnTo>
                  <a:pt x="99513" y="1110387"/>
                </a:lnTo>
                <a:lnTo>
                  <a:pt x="68129" y="1071614"/>
                </a:lnTo>
                <a:lnTo>
                  <a:pt x="53528" y="1022049"/>
                </a:lnTo>
                <a:lnTo>
                  <a:pt x="0" y="410219"/>
                </a:lnTo>
                <a:lnTo>
                  <a:pt x="5772" y="358871"/>
                </a:lnTo>
                <a:lnTo>
                  <a:pt x="29947" y="315238"/>
                </a:lnTo>
                <a:lnTo>
                  <a:pt x="68719" y="283853"/>
                </a:lnTo>
                <a:lnTo>
                  <a:pt x="118284" y="269252"/>
                </a:lnTo>
              </a:path>
            </a:pathLst>
          </a:custGeom>
          <a:ln w="63500">
            <a:solidFill>
              <a:srgbClr val="9018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132297" y="3450233"/>
            <a:ext cx="190309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" dirty="0">
                <a:latin typeface="Arial MT"/>
                <a:cs typeface="Arial MT"/>
              </a:rPr>
              <a:t>The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CMC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should: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64072" y="3829483"/>
            <a:ext cx="3155315" cy="246189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183515">
              <a:lnSpc>
                <a:spcPts val="1989"/>
              </a:lnSpc>
              <a:spcBef>
                <a:spcPts val="405"/>
              </a:spcBef>
            </a:pPr>
            <a:r>
              <a:rPr sz="1900" dirty="0">
                <a:latin typeface="Arial MT"/>
                <a:cs typeface="Arial MT"/>
              </a:rPr>
              <a:t>Reassess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casualties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for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the </a:t>
            </a:r>
            <a:r>
              <a:rPr sz="1900" spc="-5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arrival</a:t>
            </a:r>
            <a:r>
              <a:rPr sz="1900" spc="-1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of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evacuation</a:t>
            </a:r>
            <a:r>
              <a:rPr sz="1900" spc="-10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assets</a:t>
            </a:r>
            <a:endParaRPr sz="1900">
              <a:latin typeface="Arial MT"/>
              <a:cs typeface="Arial MT"/>
            </a:endParaRPr>
          </a:p>
          <a:p>
            <a:pPr marL="12700" marR="5080">
              <a:lnSpc>
                <a:spcPts val="1989"/>
              </a:lnSpc>
              <a:spcBef>
                <a:spcPts val="994"/>
              </a:spcBef>
            </a:pPr>
            <a:r>
              <a:rPr sz="1900" spc="-5" dirty="0">
                <a:latin typeface="Arial MT"/>
                <a:cs typeface="Arial MT"/>
              </a:rPr>
              <a:t>Communicate</a:t>
            </a:r>
            <a:r>
              <a:rPr sz="1900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findings to</a:t>
            </a:r>
            <a:r>
              <a:rPr sz="1900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the </a:t>
            </a:r>
            <a:r>
              <a:rPr sz="1900" dirty="0">
                <a:latin typeface="Arial MT"/>
                <a:cs typeface="Arial MT"/>
              </a:rPr>
              <a:t> </a:t>
            </a:r>
            <a:r>
              <a:rPr sz="1900" spc="-45" dirty="0">
                <a:latin typeface="Arial MT"/>
                <a:cs typeface="Arial MT"/>
              </a:rPr>
              <a:t>TACEVAC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medical</a:t>
            </a:r>
            <a:r>
              <a:rPr sz="1900" spc="-3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personnel</a:t>
            </a:r>
            <a:endParaRPr sz="1900">
              <a:latin typeface="Arial MT"/>
              <a:cs typeface="Arial MT"/>
            </a:endParaRPr>
          </a:p>
          <a:p>
            <a:pPr marL="12700" marR="760095">
              <a:lnSpc>
                <a:spcPts val="1989"/>
              </a:lnSpc>
              <a:spcBef>
                <a:spcPts val="990"/>
              </a:spcBef>
            </a:pPr>
            <a:r>
              <a:rPr sz="1900" dirty="0">
                <a:latin typeface="Arial MT"/>
                <a:cs typeface="Arial MT"/>
              </a:rPr>
              <a:t>Ensure</a:t>
            </a:r>
            <a:r>
              <a:rPr sz="1900" spc="-3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proper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staging </a:t>
            </a:r>
            <a:r>
              <a:rPr sz="1900" spc="-5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and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support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loading</a:t>
            </a:r>
            <a:endParaRPr sz="1900">
              <a:latin typeface="Arial MT"/>
              <a:cs typeface="Arial MT"/>
            </a:endParaRPr>
          </a:p>
          <a:p>
            <a:pPr marL="12700" marR="491490">
              <a:lnSpc>
                <a:spcPts val="1989"/>
              </a:lnSpc>
              <a:spcBef>
                <a:spcPts val="994"/>
              </a:spcBef>
            </a:pPr>
            <a:r>
              <a:rPr sz="1900" dirty="0">
                <a:latin typeface="Arial MT"/>
                <a:cs typeface="Arial MT"/>
              </a:rPr>
              <a:t>Secure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casualties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on</a:t>
            </a:r>
            <a:r>
              <a:rPr sz="1900" spc="-15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the </a:t>
            </a:r>
            <a:r>
              <a:rPr sz="1900" spc="-515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evacuation platform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135581" y="3904152"/>
            <a:ext cx="114300" cy="497840"/>
          </a:xfrm>
          <a:custGeom>
            <a:avLst/>
            <a:gdLst/>
            <a:ahLst/>
            <a:cxnLst/>
            <a:rect l="l" t="t" r="r" b="b"/>
            <a:pathLst>
              <a:path w="114300" h="497839">
                <a:moveTo>
                  <a:pt x="0" y="497278"/>
                </a:moveTo>
                <a:lnTo>
                  <a:pt x="0" y="0"/>
                </a:lnTo>
                <a:lnTo>
                  <a:pt x="114300" y="0"/>
                </a:lnTo>
                <a:lnTo>
                  <a:pt x="114300" y="497278"/>
                </a:lnTo>
                <a:lnTo>
                  <a:pt x="0" y="49727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35581" y="4542327"/>
            <a:ext cx="114300" cy="497840"/>
          </a:xfrm>
          <a:custGeom>
            <a:avLst/>
            <a:gdLst/>
            <a:ahLst/>
            <a:cxnLst/>
            <a:rect l="l" t="t" r="r" b="b"/>
            <a:pathLst>
              <a:path w="114300" h="497839">
                <a:moveTo>
                  <a:pt x="0" y="497278"/>
                </a:moveTo>
                <a:lnTo>
                  <a:pt x="0" y="0"/>
                </a:lnTo>
                <a:lnTo>
                  <a:pt x="114300" y="0"/>
                </a:lnTo>
                <a:lnTo>
                  <a:pt x="114300" y="497278"/>
                </a:lnTo>
                <a:lnTo>
                  <a:pt x="0" y="49727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35581" y="5180502"/>
            <a:ext cx="114300" cy="497840"/>
          </a:xfrm>
          <a:custGeom>
            <a:avLst/>
            <a:gdLst/>
            <a:ahLst/>
            <a:cxnLst/>
            <a:rect l="l" t="t" r="r" b="b"/>
            <a:pathLst>
              <a:path w="114300" h="497839">
                <a:moveTo>
                  <a:pt x="0" y="497278"/>
                </a:moveTo>
                <a:lnTo>
                  <a:pt x="0" y="0"/>
                </a:lnTo>
                <a:lnTo>
                  <a:pt x="114300" y="0"/>
                </a:lnTo>
                <a:lnTo>
                  <a:pt x="114300" y="497278"/>
                </a:lnTo>
                <a:lnTo>
                  <a:pt x="0" y="49727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35581" y="5832964"/>
            <a:ext cx="114300" cy="497840"/>
          </a:xfrm>
          <a:custGeom>
            <a:avLst/>
            <a:gdLst/>
            <a:ahLst/>
            <a:cxnLst/>
            <a:rect l="l" t="t" r="r" b="b"/>
            <a:pathLst>
              <a:path w="114300" h="497839">
                <a:moveTo>
                  <a:pt x="0" y="497278"/>
                </a:moveTo>
                <a:lnTo>
                  <a:pt x="0" y="0"/>
                </a:lnTo>
                <a:lnTo>
                  <a:pt x="114300" y="0"/>
                </a:lnTo>
                <a:lnTo>
                  <a:pt x="114300" y="497278"/>
                </a:lnTo>
                <a:lnTo>
                  <a:pt x="0" y="49727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11787" y="3469282"/>
            <a:ext cx="190309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" dirty="0">
                <a:latin typeface="Arial MT"/>
                <a:cs typeface="Arial MT"/>
              </a:rPr>
              <a:t>The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CMC</a:t>
            </a:r>
            <a:r>
              <a:rPr sz="1900" spc="-4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should: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43562" y="3848531"/>
            <a:ext cx="2920365" cy="224218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ct val="86700"/>
              </a:lnSpc>
              <a:spcBef>
                <a:spcPts val="400"/>
              </a:spcBef>
            </a:pPr>
            <a:r>
              <a:rPr sz="1900" dirty="0">
                <a:latin typeface="Arial MT"/>
                <a:cs typeface="Arial MT"/>
              </a:rPr>
              <a:t>Suppress </a:t>
            </a:r>
            <a:r>
              <a:rPr sz="1900" spc="-5" dirty="0">
                <a:latin typeface="Arial MT"/>
                <a:cs typeface="Arial MT"/>
              </a:rPr>
              <a:t>hostile fire to </a:t>
            </a:r>
            <a:r>
              <a:rPr sz="1900" dirty="0">
                <a:latin typeface="Arial MT"/>
                <a:cs typeface="Arial MT"/>
              </a:rPr>
              <a:t> minimize risk of new or </a:t>
            </a:r>
            <a:r>
              <a:rPr sz="1900" spc="5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additional </a:t>
            </a:r>
            <a:r>
              <a:rPr sz="2000" dirty="0">
                <a:latin typeface="Arial MT"/>
                <a:cs typeface="Arial MT"/>
              </a:rPr>
              <a:t>injury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dirty="0">
                <a:latin typeface="Arial MT"/>
                <a:cs typeface="Arial MT"/>
              </a:rPr>
              <a:t> previously</a:t>
            </a:r>
            <a:r>
              <a:rPr sz="2000" spc="-5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injured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Service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members</a:t>
            </a:r>
            <a:endParaRPr sz="2000">
              <a:latin typeface="Arial MT"/>
              <a:cs typeface="Arial MT"/>
            </a:endParaRPr>
          </a:p>
          <a:p>
            <a:pPr marL="12700" marR="109220">
              <a:lnSpc>
                <a:spcPts val="1989"/>
              </a:lnSpc>
              <a:spcBef>
                <a:spcPts val="1010"/>
              </a:spcBef>
            </a:pPr>
            <a:r>
              <a:rPr sz="1900" dirty="0">
                <a:latin typeface="Arial MT"/>
                <a:cs typeface="Arial MT"/>
              </a:rPr>
              <a:t>Assist</a:t>
            </a:r>
            <a:r>
              <a:rPr sz="1900" spc="-3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in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providing</a:t>
            </a:r>
            <a:r>
              <a:rPr sz="1900" spc="-20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self-aid </a:t>
            </a:r>
            <a:r>
              <a:rPr sz="1900" spc="-51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and</a:t>
            </a:r>
            <a:r>
              <a:rPr sz="1900" spc="-10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moving</a:t>
            </a:r>
            <a:r>
              <a:rPr sz="1900" spc="-5" dirty="0">
                <a:latin typeface="Arial MT"/>
                <a:cs typeface="Arial MT"/>
              </a:rPr>
              <a:t> casualties,</a:t>
            </a:r>
            <a:endParaRPr sz="1900">
              <a:latin typeface="Arial MT"/>
              <a:cs typeface="Arial MT"/>
            </a:endParaRPr>
          </a:p>
          <a:p>
            <a:pPr marL="12700">
              <a:lnSpc>
                <a:spcPts val="1964"/>
              </a:lnSpc>
            </a:pPr>
            <a:r>
              <a:rPr sz="1900" dirty="0">
                <a:latin typeface="Arial MT"/>
                <a:cs typeface="Arial MT"/>
              </a:rPr>
              <a:t>if</a:t>
            </a:r>
            <a:r>
              <a:rPr sz="1900" spc="-35" dirty="0">
                <a:latin typeface="Arial MT"/>
                <a:cs typeface="Arial MT"/>
              </a:rPr>
              <a:t> </a:t>
            </a:r>
            <a:r>
              <a:rPr sz="1900" spc="-5" dirty="0">
                <a:latin typeface="Arial MT"/>
                <a:cs typeface="Arial MT"/>
              </a:rPr>
              <a:t>feasible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14467" y="3903944"/>
            <a:ext cx="114300" cy="1276985"/>
          </a:xfrm>
          <a:custGeom>
            <a:avLst/>
            <a:gdLst/>
            <a:ahLst/>
            <a:cxnLst/>
            <a:rect l="l" t="t" r="r" b="b"/>
            <a:pathLst>
              <a:path w="114300" h="1276985">
                <a:moveTo>
                  <a:pt x="0" y="1276557"/>
                </a:moveTo>
                <a:lnTo>
                  <a:pt x="0" y="0"/>
                </a:lnTo>
                <a:lnTo>
                  <a:pt x="114300" y="0"/>
                </a:lnTo>
                <a:lnTo>
                  <a:pt x="114300" y="1276557"/>
                </a:lnTo>
                <a:lnTo>
                  <a:pt x="0" y="1276557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4467" y="5343592"/>
            <a:ext cx="114300" cy="767715"/>
          </a:xfrm>
          <a:custGeom>
            <a:avLst/>
            <a:gdLst/>
            <a:ahLst/>
            <a:cxnLst/>
            <a:rect l="l" t="t" r="r" b="b"/>
            <a:pathLst>
              <a:path w="114300" h="767714">
                <a:moveTo>
                  <a:pt x="0" y="767514"/>
                </a:moveTo>
                <a:lnTo>
                  <a:pt x="0" y="0"/>
                </a:lnTo>
                <a:lnTo>
                  <a:pt x="114300" y="0"/>
                </a:lnTo>
                <a:lnTo>
                  <a:pt x="114300" y="767514"/>
                </a:lnTo>
                <a:lnTo>
                  <a:pt x="0" y="767514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 rot="21360000">
            <a:off x="853224" y="2448879"/>
            <a:ext cx="2061012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b="1" spc="-60" baseline="-3472" dirty="0">
                <a:solidFill>
                  <a:srgbClr val="901827"/>
                </a:solidFill>
                <a:latin typeface="Arial"/>
                <a:cs typeface="Arial"/>
              </a:rPr>
              <a:t>C</a:t>
            </a:r>
            <a:r>
              <a:rPr sz="3600" b="1" spc="-60" baseline="-2314" dirty="0">
                <a:solidFill>
                  <a:srgbClr val="901827"/>
                </a:solidFill>
                <a:latin typeface="Arial"/>
                <a:cs typeface="Arial"/>
              </a:rPr>
              <a:t>A</a:t>
            </a:r>
            <a:r>
              <a:rPr sz="3600" b="1" spc="-60" baseline="-1157" dirty="0">
                <a:solidFill>
                  <a:srgbClr val="901827"/>
                </a:solidFill>
                <a:latin typeface="Arial"/>
                <a:cs typeface="Arial"/>
              </a:rPr>
              <a:t>RE</a:t>
            </a:r>
            <a:r>
              <a:rPr sz="3600" b="1" spc="-157" baseline="-1157" dirty="0">
                <a:solidFill>
                  <a:srgbClr val="901827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901827"/>
                </a:solidFill>
                <a:latin typeface="Arial"/>
                <a:cs typeface="Arial"/>
              </a:rPr>
              <a:t>U</a:t>
            </a:r>
            <a:r>
              <a:rPr sz="3600" b="1" spc="-44" baseline="1157" dirty="0">
                <a:solidFill>
                  <a:srgbClr val="901827"/>
                </a:solidFill>
                <a:latin typeface="Arial"/>
                <a:cs typeface="Arial"/>
              </a:rPr>
              <a:t>ND</a:t>
            </a:r>
            <a:r>
              <a:rPr sz="3600" b="1" spc="-44" baseline="2314" dirty="0">
                <a:solidFill>
                  <a:srgbClr val="901827"/>
                </a:solidFill>
                <a:latin typeface="Arial"/>
                <a:cs typeface="Arial"/>
              </a:rPr>
              <a:t>ER</a:t>
            </a:r>
            <a:endParaRPr sz="3600" baseline="2314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21360000">
            <a:off x="900846" y="2768697"/>
            <a:ext cx="2021456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-60" dirty="0">
                <a:solidFill>
                  <a:srgbClr val="901827"/>
                </a:solidFill>
                <a:latin typeface="Arial"/>
                <a:cs typeface="Arial"/>
              </a:rPr>
              <a:t>F</a:t>
            </a:r>
            <a:r>
              <a:rPr sz="3600" b="1" spc="-89" baseline="1157" dirty="0">
                <a:solidFill>
                  <a:srgbClr val="901827"/>
                </a:solidFill>
                <a:latin typeface="Arial"/>
                <a:cs typeface="Arial"/>
              </a:rPr>
              <a:t>IRE/</a:t>
            </a:r>
            <a:r>
              <a:rPr sz="3600" b="1" spc="-89" baseline="2314" dirty="0">
                <a:solidFill>
                  <a:srgbClr val="901827"/>
                </a:solidFill>
                <a:latin typeface="Arial"/>
                <a:cs typeface="Arial"/>
              </a:rPr>
              <a:t>T</a:t>
            </a:r>
            <a:r>
              <a:rPr sz="3600" b="1" spc="-89" baseline="3472" dirty="0">
                <a:solidFill>
                  <a:srgbClr val="901827"/>
                </a:solidFill>
                <a:latin typeface="Arial"/>
                <a:cs typeface="Arial"/>
              </a:rPr>
              <a:t>HR</a:t>
            </a:r>
            <a:r>
              <a:rPr sz="3600" b="1" spc="-89" baseline="4629" dirty="0">
                <a:solidFill>
                  <a:srgbClr val="901827"/>
                </a:solidFill>
                <a:latin typeface="Arial"/>
                <a:cs typeface="Arial"/>
              </a:rPr>
              <a:t>EA</a:t>
            </a:r>
            <a:r>
              <a:rPr sz="3600" b="1" spc="-89" baseline="5787" dirty="0">
                <a:solidFill>
                  <a:srgbClr val="901827"/>
                </a:solidFill>
                <a:latin typeface="Arial"/>
                <a:cs typeface="Arial"/>
              </a:rPr>
              <a:t>T</a:t>
            </a:r>
            <a:endParaRPr sz="3600" baseline="5787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66871" y="2218363"/>
            <a:ext cx="2488565" cy="1061720"/>
          </a:xfrm>
          <a:custGeom>
            <a:avLst/>
            <a:gdLst/>
            <a:ahLst/>
            <a:cxnLst/>
            <a:rect l="l" t="t" r="r" b="b"/>
            <a:pathLst>
              <a:path w="2488565" h="1061720">
                <a:moveTo>
                  <a:pt x="118284" y="190351"/>
                </a:moveTo>
                <a:lnTo>
                  <a:pt x="2294017" y="0"/>
                </a:lnTo>
                <a:lnTo>
                  <a:pt x="2345364" y="5772"/>
                </a:lnTo>
                <a:lnTo>
                  <a:pt x="2388998" y="29947"/>
                </a:lnTo>
                <a:lnTo>
                  <a:pt x="2420382" y="68719"/>
                </a:lnTo>
                <a:lnTo>
                  <a:pt x="2434983" y="118284"/>
                </a:lnTo>
                <a:lnTo>
                  <a:pt x="2488512" y="730115"/>
                </a:lnTo>
                <a:lnTo>
                  <a:pt x="2482739" y="781462"/>
                </a:lnTo>
                <a:lnTo>
                  <a:pt x="2458564" y="825095"/>
                </a:lnTo>
                <a:lnTo>
                  <a:pt x="2419792" y="856480"/>
                </a:lnTo>
                <a:lnTo>
                  <a:pt x="2370227" y="871081"/>
                </a:lnTo>
                <a:lnTo>
                  <a:pt x="194494" y="1061433"/>
                </a:lnTo>
                <a:lnTo>
                  <a:pt x="143147" y="1055661"/>
                </a:lnTo>
                <a:lnTo>
                  <a:pt x="99513" y="1031486"/>
                </a:lnTo>
                <a:lnTo>
                  <a:pt x="68129" y="992713"/>
                </a:lnTo>
                <a:lnTo>
                  <a:pt x="53528" y="943148"/>
                </a:lnTo>
                <a:lnTo>
                  <a:pt x="0" y="331318"/>
                </a:lnTo>
                <a:lnTo>
                  <a:pt x="5772" y="279971"/>
                </a:lnTo>
                <a:lnTo>
                  <a:pt x="29947" y="236337"/>
                </a:lnTo>
                <a:lnTo>
                  <a:pt x="68719" y="204952"/>
                </a:lnTo>
                <a:lnTo>
                  <a:pt x="118284" y="190351"/>
                </a:lnTo>
              </a:path>
            </a:pathLst>
          </a:custGeom>
          <a:ln w="63500">
            <a:solidFill>
              <a:srgbClr val="9018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1:</a:t>
            </a:r>
            <a:r>
              <a:rPr spc="-5" dirty="0"/>
              <a:t> Principles</a:t>
            </a:r>
            <a:r>
              <a:rPr dirty="0"/>
              <a:t> </a:t>
            </a:r>
            <a:r>
              <a:rPr spc="-5" dirty="0"/>
              <a:t>and</a:t>
            </a:r>
            <a:r>
              <a:rPr spc="-80" dirty="0"/>
              <a:t> </a:t>
            </a:r>
            <a:r>
              <a:rPr spc="-5" dirty="0"/>
              <a:t>Application of TCCC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3431" y="3469895"/>
            <a:ext cx="1760220" cy="59753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20320">
              <a:lnSpc>
                <a:spcPts val="2200"/>
              </a:lnSpc>
              <a:spcBef>
                <a:spcPts val="259"/>
              </a:spcBef>
            </a:pPr>
            <a:r>
              <a:rPr sz="1900" b="1" spc="5" dirty="0">
                <a:solidFill>
                  <a:srgbClr val="2E3334"/>
                </a:solidFill>
                <a:latin typeface="Arial"/>
                <a:cs typeface="Arial"/>
              </a:rPr>
              <a:t>Environmental </a:t>
            </a:r>
            <a:r>
              <a:rPr sz="1900" b="1" spc="-5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900" b="1" spc="10" dirty="0">
                <a:solidFill>
                  <a:srgbClr val="2E3334"/>
                </a:solidFill>
                <a:latin typeface="Arial"/>
                <a:cs typeface="Arial"/>
              </a:rPr>
              <a:t>c</a:t>
            </a:r>
            <a:r>
              <a:rPr sz="1900" b="1" spc="5" dirty="0">
                <a:solidFill>
                  <a:srgbClr val="2E3334"/>
                </a:solidFill>
                <a:latin typeface="Arial"/>
                <a:cs typeface="Arial"/>
              </a:rPr>
              <a:t>on</a:t>
            </a:r>
            <a:r>
              <a:rPr sz="1900" b="1" spc="10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1900" b="1" dirty="0">
                <a:solidFill>
                  <a:srgbClr val="2E3334"/>
                </a:solidFill>
                <a:latin typeface="Arial"/>
                <a:cs typeface="Arial"/>
              </a:rPr>
              <a:t>id</a:t>
            </a:r>
            <a:r>
              <a:rPr sz="1900" b="1" spc="5" dirty="0">
                <a:solidFill>
                  <a:srgbClr val="2E3334"/>
                </a:solidFill>
                <a:latin typeface="Arial"/>
                <a:cs typeface="Arial"/>
              </a:rPr>
              <a:t>eration</a:t>
            </a:r>
            <a:r>
              <a:rPr sz="1900" b="1" spc="10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21134" y="922224"/>
            <a:ext cx="89503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2E3334"/>
                </a:solidFill>
                <a:latin typeface="Arial"/>
                <a:cs typeface="Arial"/>
              </a:rPr>
              <a:t>THE</a:t>
            </a:r>
            <a:r>
              <a:rPr sz="36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921928"/>
                </a:solidFill>
                <a:latin typeface="Arial"/>
                <a:cs typeface="Arial"/>
              </a:rPr>
              <a:t>KEY</a:t>
            </a:r>
            <a:r>
              <a:rPr sz="3600" b="1" spc="-8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40" dirty="0">
                <a:solidFill>
                  <a:srgbClr val="921928"/>
                </a:solidFill>
                <a:latin typeface="Arial"/>
                <a:cs typeface="Arial"/>
              </a:rPr>
              <a:t>FACTORS</a:t>
            </a:r>
            <a:r>
              <a:rPr sz="36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2E3334"/>
                </a:solidFill>
                <a:latin typeface="Arial"/>
                <a:cs typeface="Arial"/>
              </a:rPr>
              <a:t>INFLUENCING</a:t>
            </a:r>
            <a:r>
              <a:rPr sz="36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2E3334"/>
                </a:solidFill>
                <a:latin typeface="Arial"/>
                <a:cs typeface="Arial"/>
              </a:rPr>
              <a:t>TCCC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2867" y="3469949"/>
            <a:ext cx="13385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Hostile</a:t>
            </a:r>
            <a:r>
              <a:rPr sz="2000" b="1" spc="-5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fire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08953" y="3469949"/>
            <a:ext cx="1832610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439420">
              <a:lnSpc>
                <a:spcPts val="2300"/>
              </a:lnSpc>
              <a:spcBef>
                <a:spcPts val="260"/>
              </a:spcBef>
            </a:pPr>
            <a:r>
              <a:rPr sz="2000" b="1" spc="-20" dirty="0">
                <a:solidFill>
                  <a:srgbClr val="2E3334"/>
                </a:solidFill>
                <a:latin typeface="Arial"/>
                <a:cs typeface="Arial"/>
              </a:rPr>
              <a:t>Tactical </a:t>
            </a:r>
            <a:r>
              <a:rPr sz="2000" b="1" spc="-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c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on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id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erat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ion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208" y="5720873"/>
            <a:ext cx="139509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27940">
              <a:lnSpc>
                <a:spcPts val="2300"/>
              </a:lnSpc>
              <a:spcBef>
                <a:spcPts val="259"/>
              </a:spcBef>
            </a:pP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Equipment </a:t>
            </a:r>
            <a:r>
              <a:rPr sz="2000" b="1" spc="-54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c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on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stra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in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8893" y="3469949"/>
            <a:ext cx="1262380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9539" marR="5080" indent="-117475">
              <a:lnSpc>
                <a:spcPts val="2300"/>
              </a:lnSpc>
              <a:spcBef>
                <a:spcPts val="260"/>
              </a:spcBef>
            </a:pPr>
            <a:r>
              <a:rPr sz="2000" b="1" spc="-40" dirty="0">
                <a:solidFill>
                  <a:srgbClr val="2E3334"/>
                </a:solidFill>
                <a:latin typeface="Arial"/>
                <a:cs typeface="Arial"/>
              </a:rPr>
              <a:t>W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oundin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g  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patterns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06060" y="5720873"/>
            <a:ext cx="248221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105410">
              <a:lnSpc>
                <a:spcPts val="2300"/>
              </a:lnSpc>
              <a:spcBef>
                <a:spcPts val="259"/>
              </a:spcBef>
            </a:pP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Delays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in 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reaching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higher</a:t>
            </a:r>
            <a:r>
              <a:rPr sz="2000" b="1" spc="-2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levels</a:t>
            </a:r>
            <a:r>
              <a:rPr sz="2000" b="1" spc="-2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of</a:t>
            </a:r>
            <a:r>
              <a:rPr sz="2000" b="1" spc="-2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care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57332" y="5720873"/>
            <a:ext cx="287718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13970">
              <a:lnSpc>
                <a:spcPts val="2300"/>
              </a:lnSpc>
              <a:spcBef>
                <a:spcPts val="259"/>
              </a:spcBef>
            </a:pP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Level of first responder </a:t>
            </a:r>
            <a:r>
              <a:rPr sz="2000" b="1" spc="-54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training</a:t>
            </a:r>
            <a:r>
              <a:rPr sz="2000" b="1" spc="-2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and</a:t>
            </a:r>
            <a:r>
              <a:rPr sz="2000" b="1" spc="-2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experience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968515" y="4438624"/>
            <a:ext cx="2112010" cy="1201420"/>
            <a:chOff x="1968515" y="4438624"/>
            <a:chExt cx="2112010" cy="1201420"/>
          </a:xfrm>
        </p:grpSpPr>
        <p:sp>
          <p:nvSpPr>
            <p:cNvPr id="12" name="object 12"/>
            <p:cNvSpPr/>
            <p:nvPr/>
          </p:nvSpPr>
          <p:spPr>
            <a:xfrm>
              <a:off x="3961600" y="4523993"/>
              <a:ext cx="118745" cy="208279"/>
            </a:xfrm>
            <a:custGeom>
              <a:avLst/>
              <a:gdLst/>
              <a:ahLst/>
              <a:cxnLst/>
              <a:rect l="l" t="t" r="r" b="b"/>
              <a:pathLst>
                <a:path w="118745" h="208279">
                  <a:moveTo>
                    <a:pt x="34759" y="138620"/>
                  </a:moveTo>
                  <a:lnTo>
                    <a:pt x="0" y="138620"/>
                  </a:lnTo>
                  <a:lnTo>
                    <a:pt x="0" y="207835"/>
                  </a:lnTo>
                  <a:lnTo>
                    <a:pt x="34759" y="207835"/>
                  </a:lnTo>
                  <a:lnTo>
                    <a:pt x="34759" y="138620"/>
                  </a:lnTo>
                  <a:close/>
                </a:path>
                <a:path w="118745" h="208279">
                  <a:moveTo>
                    <a:pt x="34759" y="0"/>
                  </a:moveTo>
                  <a:lnTo>
                    <a:pt x="0" y="0"/>
                  </a:lnTo>
                  <a:lnTo>
                    <a:pt x="0" y="69215"/>
                  </a:lnTo>
                  <a:lnTo>
                    <a:pt x="34759" y="69215"/>
                  </a:lnTo>
                  <a:lnTo>
                    <a:pt x="34759" y="0"/>
                  </a:lnTo>
                  <a:close/>
                </a:path>
                <a:path w="118745" h="208279">
                  <a:moveTo>
                    <a:pt x="118389" y="86614"/>
                  </a:moveTo>
                  <a:lnTo>
                    <a:pt x="51943" y="86614"/>
                  </a:lnTo>
                  <a:lnTo>
                    <a:pt x="51943" y="121221"/>
                  </a:lnTo>
                  <a:lnTo>
                    <a:pt x="118389" y="121221"/>
                  </a:lnTo>
                  <a:lnTo>
                    <a:pt x="118389" y="86614"/>
                  </a:lnTo>
                  <a:close/>
                </a:path>
              </a:pathLst>
            </a:custGeom>
            <a:solidFill>
              <a:srgbClr val="BD21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8515" y="4438624"/>
              <a:ext cx="1975906" cy="1201379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0689" y="4409092"/>
            <a:ext cx="1102071" cy="113705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83688" y="2005618"/>
            <a:ext cx="1411465" cy="138996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48326" y="2074481"/>
            <a:ext cx="1780484" cy="125139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81852" y="2031986"/>
            <a:ext cx="1686248" cy="139213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83035" y="4348720"/>
            <a:ext cx="1985023" cy="134234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10738" y="1812875"/>
            <a:ext cx="1586119" cy="1627268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9793" y="2115435"/>
            <a:ext cx="4871720" cy="356044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170"/>
              </a:lnSpc>
              <a:spcBef>
                <a:spcPts val="459"/>
              </a:spcBef>
            </a:pPr>
            <a:r>
              <a:rPr sz="2100" b="1" spc="-5" dirty="0">
                <a:latin typeface="Arial"/>
                <a:cs typeface="Arial"/>
              </a:rPr>
              <a:t>Application of TCCC </a:t>
            </a:r>
            <a:r>
              <a:rPr sz="2100" dirty="0">
                <a:latin typeface="Arial MT"/>
                <a:cs typeface="Arial MT"/>
              </a:rPr>
              <a:t>has </a:t>
            </a:r>
            <a:r>
              <a:rPr sz="2100" spc="-5" dirty="0">
                <a:latin typeface="Arial MT"/>
                <a:cs typeface="Arial MT"/>
              </a:rPr>
              <a:t>resulted </a:t>
            </a:r>
            <a:r>
              <a:rPr sz="2100" dirty="0">
                <a:latin typeface="Arial MT"/>
                <a:cs typeface="Arial MT"/>
              </a:rPr>
              <a:t>in </a:t>
            </a:r>
            <a:r>
              <a:rPr sz="2100" spc="-5" dirty="0">
                <a:latin typeface="Arial MT"/>
                <a:cs typeface="Arial MT"/>
              </a:rPr>
              <a:t>the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lowest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preventable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death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rate</a:t>
            </a:r>
            <a:r>
              <a:rPr sz="2100" dirty="0">
                <a:latin typeface="Arial MT"/>
                <a:cs typeface="Arial MT"/>
              </a:rPr>
              <a:t> ever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Arial MT"/>
              <a:cs typeface="Arial MT"/>
            </a:endParaRPr>
          </a:p>
          <a:p>
            <a:pPr marL="341630">
              <a:lnSpc>
                <a:spcPts val="2130"/>
              </a:lnSpc>
              <a:spcBef>
                <a:spcPts val="5"/>
              </a:spcBef>
            </a:pPr>
            <a:r>
              <a:rPr sz="1800" spc="-50" dirty="0">
                <a:latin typeface="Arial MT"/>
                <a:cs typeface="Arial MT"/>
              </a:rPr>
              <a:t>Individual</a:t>
            </a:r>
            <a:r>
              <a:rPr sz="1800" dirty="0">
                <a:latin typeface="Arial MT"/>
                <a:cs typeface="Arial MT"/>
              </a:rPr>
              <a:t>s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wh</a:t>
            </a:r>
            <a:r>
              <a:rPr sz="1800" dirty="0">
                <a:latin typeface="Arial MT"/>
                <a:cs typeface="Arial MT"/>
              </a:rPr>
              <a:t>o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ar</a:t>
            </a:r>
            <a:r>
              <a:rPr sz="1800" dirty="0">
                <a:latin typeface="Arial MT"/>
                <a:cs typeface="Arial MT"/>
              </a:rPr>
              <a:t>e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regularly</a:t>
            </a:r>
            <a:endParaRPr sz="1800">
              <a:latin typeface="Arial MT"/>
              <a:cs typeface="Arial MT"/>
            </a:endParaRPr>
          </a:p>
          <a:p>
            <a:pPr marL="341630">
              <a:lnSpc>
                <a:spcPts val="2100"/>
              </a:lnSpc>
            </a:pPr>
            <a:r>
              <a:rPr sz="1800" spc="-50" dirty="0">
                <a:latin typeface="Arial MT"/>
                <a:cs typeface="Arial MT"/>
              </a:rPr>
              <a:t>traine</a:t>
            </a:r>
            <a:r>
              <a:rPr sz="1800" dirty="0">
                <a:latin typeface="Arial MT"/>
                <a:cs typeface="Arial MT"/>
              </a:rPr>
              <a:t>d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i</a:t>
            </a:r>
            <a:r>
              <a:rPr sz="1800" dirty="0">
                <a:latin typeface="Arial MT"/>
                <a:cs typeface="Arial MT"/>
              </a:rPr>
              <a:t>n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b="1" spc="-50" dirty="0">
                <a:latin typeface="Arial"/>
                <a:cs typeface="Arial"/>
              </a:rPr>
              <a:t>TCC</a:t>
            </a:r>
            <a:r>
              <a:rPr sz="1800" b="1" dirty="0">
                <a:latin typeface="Arial"/>
                <a:cs typeface="Arial"/>
              </a:rPr>
              <a:t>C</a:t>
            </a:r>
            <a:r>
              <a:rPr sz="1800" b="1" spc="-105" dirty="0">
                <a:latin typeface="Arial"/>
                <a:cs typeface="Arial"/>
              </a:rPr>
              <a:t> </a:t>
            </a:r>
            <a:r>
              <a:rPr sz="1800" spc="-55" dirty="0">
                <a:latin typeface="Arial MT"/>
                <a:cs typeface="Arial MT"/>
              </a:rPr>
              <a:t>ar</a:t>
            </a:r>
            <a:r>
              <a:rPr sz="1800" dirty="0">
                <a:latin typeface="Arial MT"/>
                <a:cs typeface="Arial MT"/>
              </a:rPr>
              <a:t>e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b="1" spc="-50" dirty="0">
                <a:solidFill>
                  <a:srgbClr val="921928"/>
                </a:solidFill>
                <a:latin typeface="Arial"/>
                <a:cs typeface="Arial"/>
              </a:rPr>
              <a:t>COMB</a:t>
            </a:r>
            <a:r>
              <a:rPr sz="1800" b="1" spc="-185" dirty="0">
                <a:solidFill>
                  <a:srgbClr val="921928"/>
                </a:solidFill>
                <a:latin typeface="Arial"/>
                <a:cs typeface="Arial"/>
              </a:rPr>
              <a:t>A</a:t>
            </a:r>
            <a:r>
              <a:rPr sz="1800" b="1" spc="-150" dirty="0">
                <a:solidFill>
                  <a:srgbClr val="921928"/>
                </a:solidFill>
                <a:latin typeface="Arial"/>
                <a:cs typeface="Arial"/>
              </a:rPr>
              <a:t>T</a:t>
            </a:r>
            <a:r>
              <a:rPr sz="1800" b="1" spc="-50" dirty="0">
                <a:solidFill>
                  <a:srgbClr val="921928"/>
                </a:solidFill>
                <a:latin typeface="Arial"/>
                <a:cs typeface="Arial"/>
              </a:rPr>
              <a:t>-READY</a:t>
            </a:r>
            <a:endParaRPr sz="1800">
              <a:latin typeface="Arial"/>
              <a:cs typeface="Arial"/>
            </a:endParaRPr>
          </a:p>
          <a:p>
            <a:pPr marL="341630">
              <a:lnSpc>
                <a:spcPts val="2130"/>
              </a:lnSpc>
            </a:pPr>
            <a:r>
              <a:rPr sz="1800" spc="-55" dirty="0">
                <a:latin typeface="Arial MT"/>
                <a:cs typeface="Arial MT"/>
              </a:rPr>
              <a:t>whe</a:t>
            </a:r>
            <a:r>
              <a:rPr sz="1800" dirty="0">
                <a:latin typeface="Arial MT"/>
                <a:cs typeface="Arial MT"/>
              </a:rPr>
              <a:t>n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y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deploy</a:t>
            </a:r>
            <a:endParaRPr sz="1800">
              <a:latin typeface="Arial MT"/>
              <a:cs typeface="Arial MT"/>
            </a:endParaRPr>
          </a:p>
          <a:p>
            <a:pPr marL="341630">
              <a:lnSpc>
                <a:spcPts val="2130"/>
              </a:lnSpc>
              <a:spcBef>
                <a:spcPts val="940"/>
              </a:spcBef>
            </a:pPr>
            <a:r>
              <a:rPr sz="1800" spc="-55" dirty="0">
                <a:latin typeface="Arial MT"/>
                <a:cs typeface="Arial MT"/>
              </a:rPr>
              <a:t>Unit</a:t>
            </a:r>
            <a:r>
              <a:rPr sz="1800" dirty="0">
                <a:latin typeface="Arial MT"/>
                <a:cs typeface="Arial MT"/>
              </a:rPr>
              <a:t>s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tha</a:t>
            </a:r>
            <a:r>
              <a:rPr sz="1800" dirty="0">
                <a:latin typeface="Arial MT"/>
                <a:cs typeface="Arial MT"/>
              </a:rPr>
              <a:t>t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trai</a:t>
            </a:r>
            <a:r>
              <a:rPr sz="1800" dirty="0">
                <a:latin typeface="Arial MT"/>
                <a:cs typeface="Arial MT"/>
              </a:rPr>
              <a:t>n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togethe</a:t>
            </a:r>
            <a:r>
              <a:rPr sz="1800" dirty="0">
                <a:latin typeface="Arial MT"/>
                <a:cs typeface="Arial MT"/>
              </a:rPr>
              <a:t>r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perform</a:t>
            </a:r>
            <a:endParaRPr sz="1800">
              <a:latin typeface="Arial MT"/>
              <a:cs typeface="Arial MT"/>
            </a:endParaRPr>
          </a:p>
          <a:p>
            <a:pPr marL="341630">
              <a:lnSpc>
                <a:spcPts val="2130"/>
              </a:lnSpc>
            </a:pPr>
            <a:r>
              <a:rPr sz="1800" spc="-55" dirty="0">
                <a:latin typeface="Arial MT"/>
                <a:cs typeface="Arial MT"/>
              </a:rPr>
              <a:t>mor</a:t>
            </a:r>
            <a:r>
              <a:rPr sz="1800" dirty="0">
                <a:latin typeface="Arial MT"/>
                <a:cs typeface="Arial MT"/>
              </a:rPr>
              <a:t>e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e</a:t>
            </a:r>
            <a:r>
              <a:rPr sz="1800" spc="-85" dirty="0">
                <a:latin typeface="Arial MT"/>
                <a:cs typeface="Arial MT"/>
              </a:rPr>
              <a:t>f</a:t>
            </a:r>
            <a:r>
              <a:rPr sz="1800" spc="-50" dirty="0">
                <a:latin typeface="Arial MT"/>
                <a:cs typeface="Arial MT"/>
              </a:rPr>
              <a:t>ficientl</a:t>
            </a:r>
            <a:r>
              <a:rPr sz="1800" dirty="0">
                <a:latin typeface="Arial MT"/>
                <a:cs typeface="Arial MT"/>
              </a:rPr>
              <a:t>y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i</a:t>
            </a:r>
            <a:r>
              <a:rPr sz="1800" dirty="0">
                <a:latin typeface="Arial MT"/>
                <a:cs typeface="Arial MT"/>
              </a:rPr>
              <a:t>n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a</a:t>
            </a:r>
            <a:r>
              <a:rPr sz="1800" dirty="0">
                <a:latin typeface="Arial MT"/>
                <a:cs typeface="Arial MT"/>
              </a:rPr>
              <a:t>n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operationa</a:t>
            </a:r>
            <a:r>
              <a:rPr sz="1800" dirty="0">
                <a:latin typeface="Arial MT"/>
                <a:cs typeface="Arial MT"/>
              </a:rPr>
              <a:t>l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setting</a:t>
            </a:r>
            <a:endParaRPr sz="1800">
              <a:latin typeface="Arial MT"/>
              <a:cs typeface="Arial MT"/>
            </a:endParaRPr>
          </a:p>
          <a:p>
            <a:pPr marL="341630">
              <a:lnSpc>
                <a:spcPts val="2130"/>
              </a:lnSpc>
              <a:spcBef>
                <a:spcPts val="940"/>
              </a:spcBef>
            </a:pPr>
            <a:r>
              <a:rPr sz="1800" spc="-55" dirty="0">
                <a:latin typeface="Arial MT"/>
                <a:cs typeface="Arial MT"/>
              </a:rPr>
              <a:t>Durin</a:t>
            </a:r>
            <a:r>
              <a:rPr sz="1800" dirty="0">
                <a:latin typeface="Arial MT"/>
                <a:cs typeface="Arial MT"/>
              </a:rPr>
              <a:t>g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training</a:t>
            </a:r>
            <a:r>
              <a:rPr sz="1800" dirty="0">
                <a:latin typeface="Arial MT"/>
                <a:cs typeface="Arial MT"/>
              </a:rPr>
              <a:t>,</a:t>
            </a:r>
            <a:r>
              <a:rPr sz="1800" spc="-1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CMC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can</a:t>
            </a:r>
            <a:endParaRPr sz="1800">
              <a:latin typeface="Arial MT"/>
              <a:cs typeface="Arial MT"/>
            </a:endParaRPr>
          </a:p>
          <a:p>
            <a:pPr marL="341630">
              <a:lnSpc>
                <a:spcPts val="2100"/>
              </a:lnSpc>
            </a:pPr>
            <a:r>
              <a:rPr sz="1800" spc="-55" dirty="0">
                <a:latin typeface="Arial MT"/>
                <a:cs typeface="Arial MT"/>
              </a:rPr>
              <a:t>identif</a:t>
            </a:r>
            <a:r>
              <a:rPr sz="1800" dirty="0">
                <a:latin typeface="Arial MT"/>
                <a:cs typeface="Arial MT"/>
              </a:rPr>
              <a:t>y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outstandin</a:t>
            </a:r>
            <a:r>
              <a:rPr sz="1800" dirty="0">
                <a:latin typeface="Arial MT"/>
                <a:cs typeface="Arial MT"/>
              </a:rPr>
              <a:t>g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performer</a:t>
            </a:r>
            <a:r>
              <a:rPr sz="1800" dirty="0">
                <a:latin typeface="Arial MT"/>
                <a:cs typeface="Arial MT"/>
              </a:rPr>
              <a:t>s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to</a:t>
            </a:r>
            <a:endParaRPr sz="1800">
              <a:latin typeface="Arial MT"/>
              <a:cs typeface="Arial MT"/>
            </a:endParaRPr>
          </a:p>
          <a:p>
            <a:pPr marL="341630">
              <a:lnSpc>
                <a:spcPts val="2100"/>
              </a:lnSpc>
            </a:pPr>
            <a:r>
              <a:rPr sz="1800" spc="-55" dirty="0">
                <a:latin typeface="Arial MT"/>
                <a:cs typeface="Arial MT"/>
              </a:rPr>
              <a:t>us</a:t>
            </a:r>
            <a:r>
              <a:rPr sz="1800" dirty="0">
                <a:latin typeface="Arial MT"/>
                <a:cs typeface="Arial MT"/>
              </a:rPr>
              <a:t>e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a</a:t>
            </a:r>
            <a:r>
              <a:rPr sz="1800" dirty="0">
                <a:latin typeface="Arial MT"/>
                <a:cs typeface="Arial MT"/>
              </a:rPr>
              <a:t>s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extender</a:t>
            </a:r>
            <a:r>
              <a:rPr sz="1800" dirty="0">
                <a:latin typeface="Arial MT"/>
                <a:cs typeface="Arial MT"/>
              </a:rPr>
              <a:t>s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an</a:t>
            </a:r>
            <a:r>
              <a:rPr sz="1800" dirty="0">
                <a:latin typeface="Arial MT"/>
                <a:cs typeface="Arial MT"/>
              </a:rPr>
              <a:t>d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firs</a:t>
            </a:r>
            <a:r>
              <a:rPr sz="1800" dirty="0">
                <a:latin typeface="Arial MT"/>
                <a:cs typeface="Arial MT"/>
              </a:rPr>
              <a:t>t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responders</a:t>
            </a:r>
            <a:endParaRPr sz="1800">
              <a:latin typeface="Arial MT"/>
              <a:cs typeface="Arial MT"/>
            </a:endParaRPr>
          </a:p>
          <a:p>
            <a:pPr marL="341630">
              <a:lnSpc>
                <a:spcPts val="2130"/>
              </a:lnSpc>
            </a:pPr>
            <a:r>
              <a:rPr sz="1800" spc="-55" dirty="0">
                <a:latin typeface="Arial MT"/>
                <a:cs typeface="Arial MT"/>
              </a:rPr>
              <a:t>wh</a:t>
            </a:r>
            <a:r>
              <a:rPr sz="1800" dirty="0">
                <a:latin typeface="Arial MT"/>
                <a:cs typeface="Arial MT"/>
              </a:rPr>
              <a:t>o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migh</a:t>
            </a:r>
            <a:r>
              <a:rPr sz="1800" dirty="0">
                <a:latin typeface="Arial MT"/>
                <a:cs typeface="Arial MT"/>
              </a:rPr>
              <a:t>t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benefi</a:t>
            </a:r>
            <a:r>
              <a:rPr sz="1800" dirty="0">
                <a:latin typeface="Arial MT"/>
                <a:cs typeface="Arial MT"/>
              </a:rPr>
              <a:t>t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fro</a:t>
            </a:r>
            <a:r>
              <a:rPr sz="1800" dirty="0">
                <a:latin typeface="Arial MT"/>
                <a:cs typeface="Arial MT"/>
              </a:rPr>
              <a:t>m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additiona</a:t>
            </a:r>
            <a:r>
              <a:rPr sz="1800" dirty="0">
                <a:latin typeface="Arial MT"/>
                <a:cs typeface="Arial MT"/>
              </a:rPr>
              <a:t>l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0" dirty="0">
                <a:latin typeface="Arial MT"/>
                <a:cs typeface="Arial MT"/>
              </a:rPr>
              <a:t>mentorship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15865" y="907439"/>
            <a:ext cx="7560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0" dirty="0">
                <a:solidFill>
                  <a:srgbClr val="921928"/>
                </a:solidFill>
              </a:rPr>
              <a:t>IMPORTANCE </a:t>
            </a:r>
            <a:r>
              <a:rPr sz="3600" dirty="0">
                <a:solidFill>
                  <a:srgbClr val="000000"/>
                </a:solidFill>
              </a:rPr>
              <a:t>OF</a:t>
            </a:r>
            <a:r>
              <a:rPr sz="3600" spc="-2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TCCC</a:t>
            </a:r>
            <a:r>
              <a:rPr sz="3600" spc="-2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TRAINING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727268" y="3050337"/>
            <a:ext cx="114300" cy="735330"/>
          </a:xfrm>
          <a:custGeom>
            <a:avLst/>
            <a:gdLst/>
            <a:ahLst/>
            <a:cxnLst/>
            <a:rect l="l" t="t" r="r" b="b"/>
            <a:pathLst>
              <a:path w="114300" h="735329">
                <a:moveTo>
                  <a:pt x="0" y="735105"/>
                </a:moveTo>
                <a:lnTo>
                  <a:pt x="0" y="0"/>
                </a:lnTo>
                <a:lnTo>
                  <a:pt x="114300" y="0"/>
                </a:lnTo>
                <a:lnTo>
                  <a:pt x="114300" y="735105"/>
                </a:lnTo>
                <a:lnTo>
                  <a:pt x="0" y="735105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7268" y="3944856"/>
            <a:ext cx="114300" cy="588010"/>
          </a:xfrm>
          <a:custGeom>
            <a:avLst/>
            <a:gdLst/>
            <a:ahLst/>
            <a:cxnLst/>
            <a:rect l="l" t="t" r="r" b="b"/>
            <a:pathLst>
              <a:path w="114300" h="588010">
                <a:moveTo>
                  <a:pt x="0" y="587413"/>
                </a:moveTo>
                <a:lnTo>
                  <a:pt x="0" y="0"/>
                </a:lnTo>
                <a:lnTo>
                  <a:pt x="114300" y="0"/>
                </a:lnTo>
                <a:lnTo>
                  <a:pt x="114300" y="587413"/>
                </a:lnTo>
                <a:lnTo>
                  <a:pt x="0" y="587413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7268" y="4687749"/>
            <a:ext cx="114300" cy="1052195"/>
          </a:xfrm>
          <a:custGeom>
            <a:avLst/>
            <a:gdLst/>
            <a:ahLst/>
            <a:cxnLst/>
            <a:rect l="l" t="t" r="r" b="b"/>
            <a:pathLst>
              <a:path w="114300" h="1052195">
                <a:moveTo>
                  <a:pt x="0" y="1051998"/>
                </a:moveTo>
                <a:lnTo>
                  <a:pt x="0" y="0"/>
                </a:lnTo>
                <a:lnTo>
                  <a:pt x="114300" y="0"/>
                </a:lnTo>
                <a:lnTo>
                  <a:pt x="114300" y="1051998"/>
                </a:lnTo>
                <a:lnTo>
                  <a:pt x="0" y="1051998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6419" y="1530926"/>
            <a:ext cx="6094942" cy="487680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23</a:t>
            </a:fld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3038" y="4420824"/>
            <a:ext cx="30302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35" dirty="0">
                <a:solidFill>
                  <a:srgbClr val="2E3334"/>
                </a:solidFill>
                <a:latin typeface="Arial"/>
                <a:cs typeface="Arial"/>
              </a:rPr>
              <a:t>Treat</a:t>
            </a:r>
            <a:r>
              <a:rPr sz="2800" b="1" spc="-2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2E3334"/>
                </a:solidFill>
                <a:latin typeface="Arial"/>
                <a:cs typeface="Arial"/>
              </a:rPr>
              <a:t>the</a:t>
            </a:r>
            <a:r>
              <a:rPr sz="2800" b="1" spc="-2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2E3334"/>
                </a:solidFill>
                <a:latin typeface="Arial"/>
                <a:cs typeface="Arial"/>
              </a:rPr>
              <a:t>casualty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9772" y="4420824"/>
            <a:ext cx="3108325" cy="8191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693420" marR="5080" indent="-681355">
              <a:lnSpc>
                <a:spcPts val="2890"/>
              </a:lnSpc>
              <a:spcBef>
                <a:spcPts val="585"/>
              </a:spcBef>
            </a:pPr>
            <a:r>
              <a:rPr sz="2800" b="1" spc="-5" dirty="0">
                <a:solidFill>
                  <a:srgbClr val="2E3334"/>
                </a:solidFill>
                <a:latin typeface="Arial"/>
                <a:cs typeface="Arial"/>
              </a:rPr>
              <a:t>Prevent</a:t>
            </a:r>
            <a:r>
              <a:rPr sz="2800" b="1" spc="-5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2E3334"/>
                </a:solidFill>
                <a:latin typeface="Arial"/>
                <a:cs typeface="Arial"/>
              </a:rPr>
              <a:t>additional </a:t>
            </a:r>
            <a:r>
              <a:rPr sz="2800" b="1" spc="-76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2E3334"/>
                </a:solidFill>
                <a:latin typeface="Arial"/>
                <a:cs typeface="Arial"/>
              </a:rPr>
              <a:t>casualties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9727" y="2169501"/>
            <a:ext cx="1936214" cy="19403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1420" y="2169501"/>
            <a:ext cx="1936214" cy="19403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622719" y="4461972"/>
            <a:ext cx="2277745" cy="8191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466725" marR="5080" indent="-454659">
              <a:lnSpc>
                <a:spcPts val="2890"/>
              </a:lnSpc>
              <a:spcBef>
                <a:spcPts val="585"/>
              </a:spcBef>
            </a:pPr>
            <a:r>
              <a:rPr sz="2800" b="1" spc="-5" dirty="0">
                <a:solidFill>
                  <a:srgbClr val="2E3334"/>
                </a:solidFill>
                <a:latin typeface="Arial"/>
                <a:cs typeface="Arial"/>
              </a:rPr>
              <a:t>Complete</a:t>
            </a:r>
            <a:r>
              <a:rPr sz="2800" b="1" spc="-6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2E3334"/>
                </a:solidFill>
                <a:latin typeface="Arial"/>
                <a:cs typeface="Arial"/>
              </a:rPr>
              <a:t>the </a:t>
            </a:r>
            <a:r>
              <a:rPr sz="2800" b="1" spc="-76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E3334"/>
                </a:solidFill>
                <a:latin typeface="Arial"/>
                <a:cs typeface="Arial"/>
              </a:rPr>
              <a:t>mission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92382" y="2169501"/>
            <a:ext cx="1936215" cy="194035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6764" y="911928"/>
            <a:ext cx="779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THE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THREE OBJECTIVES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OF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921928"/>
                </a:solidFill>
              </a:rPr>
              <a:t>TCCC</a:t>
            </a:r>
            <a:endParaRPr sz="360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7857" y="906926"/>
            <a:ext cx="10676255" cy="11074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684655" marR="5080" indent="-1672589">
              <a:lnSpc>
                <a:spcPts val="4200"/>
              </a:lnSpc>
              <a:spcBef>
                <a:spcPts val="320"/>
              </a:spcBef>
            </a:pPr>
            <a:r>
              <a:rPr sz="3600" spc="-30" dirty="0">
                <a:solidFill>
                  <a:srgbClr val="921928"/>
                </a:solidFill>
              </a:rPr>
              <a:t>LIFESAVING</a:t>
            </a:r>
            <a:r>
              <a:rPr sz="3600" spc="-15" dirty="0">
                <a:solidFill>
                  <a:srgbClr val="921928"/>
                </a:solidFill>
              </a:rPr>
              <a:t> </a:t>
            </a:r>
            <a:r>
              <a:rPr sz="3600" spc="-40" dirty="0">
                <a:solidFill>
                  <a:srgbClr val="921928"/>
                </a:solidFill>
              </a:rPr>
              <a:t>IMPACTS</a:t>
            </a:r>
            <a:r>
              <a:rPr sz="3600" spc="-5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OF</a:t>
            </a:r>
            <a:r>
              <a:rPr sz="3600" spc="-1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IMPLEMENTING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TCCC </a:t>
            </a:r>
            <a:r>
              <a:rPr sz="3600" spc="-98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IN </a:t>
            </a:r>
            <a:r>
              <a:rPr sz="3600" spc="-30" dirty="0">
                <a:solidFill>
                  <a:srgbClr val="000000"/>
                </a:solidFill>
              </a:rPr>
              <a:t>PREHOSPITAL</a:t>
            </a:r>
            <a:r>
              <a:rPr sz="3600" spc="-7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TRAUMA</a:t>
            </a:r>
            <a:r>
              <a:rPr sz="3600" spc="-13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CARE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4932362" y="2385711"/>
            <a:ext cx="802005" cy="1203960"/>
            <a:chOff x="4932362" y="2385711"/>
            <a:chExt cx="802005" cy="12039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2362" y="2421674"/>
              <a:ext cx="801624" cy="104211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6914" y="2385711"/>
              <a:ext cx="532522" cy="120396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968497" y="2385711"/>
            <a:ext cx="802005" cy="1203960"/>
            <a:chOff x="3968497" y="2385711"/>
            <a:chExt cx="802005" cy="120396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8497" y="2421674"/>
              <a:ext cx="801624" cy="10421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03047" y="2385711"/>
              <a:ext cx="532522" cy="120396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2996959" y="2385711"/>
            <a:ext cx="802005" cy="1203960"/>
            <a:chOff x="2996959" y="2385711"/>
            <a:chExt cx="802005" cy="120396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6959" y="2421674"/>
              <a:ext cx="801623" cy="10421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31511" y="2385711"/>
              <a:ext cx="532522" cy="1203964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932852" y="2385711"/>
            <a:ext cx="802005" cy="1203960"/>
            <a:chOff x="1932852" y="2385711"/>
            <a:chExt cx="802005" cy="120396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2852" y="2421674"/>
              <a:ext cx="801624" cy="104211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61354" y="2385711"/>
              <a:ext cx="532522" cy="1203964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4932362" y="3757312"/>
            <a:ext cx="802005" cy="1203960"/>
            <a:chOff x="4932362" y="3757312"/>
            <a:chExt cx="802005" cy="120396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2362" y="3848692"/>
              <a:ext cx="801624" cy="104211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66913" y="3757312"/>
              <a:ext cx="532522" cy="120396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968497" y="3757312"/>
            <a:ext cx="802005" cy="1203960"/>
            <a:chOff x="3968497" y="3757312"/>
            <a:chExt cx="802005" cy="1203960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8497" y="3848692"/>
              <a:ext cx="801624" cy="10421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03047" y="3757312"/>
              <a:ext cx="532522" cy="1203964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2996959" y="3753910"/>
            <a:ext cx="802005" cy="1203960"/>
            <a:chOff x="2996959" y="3753910"/>
            <a:chExt cx="802005" cy="1203960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6959" y="3848692"/>
              <a:ext cx="801623" cy="104211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31510" y="3753910"/>
              <a:ext cx="532522" cy="1203964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974416" y="3753910"/>
            <a:ext cx="802005" cy="1203960"/>
            <a:chOff x="1974416" y="3753910"/>
            <a:chExt cx="802005" cy="1203960"/>
          </a:xfrm>
        </p:grpSpPr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4416" y="3848692"/>
              <a:ext cx="801624" cy="104211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00591" y="3753910"/>
              <a:ext cx="532522" cy="1203964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00749" y="5192581"/>
            <a:ext cx="801624" cy="104211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96959" y="5192581"/>
            <a:ext cx="801623" cy="1042111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68497" y="5192581"/>
            <a:ext cx="801624" cy="1042111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32362" y="5192581"/>
            <a:ext cx="801624" cy="1042111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6421569" y="1784930"/>
            <a:ext cx="3338195" cy="3778885"/>
          </a:xfrm>
          <a:prstGeom prst="rect">
            <a:avLst/>
          </a:prstGeom>
        </p:spPr>
        <p:txBody>
          <a:bodyPr vert="horz" wrap="square" lIns="0" tIns="586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15"/>
              </a:spcBef>
              <a:tabLst>
                <a:tab pos="859790" algn="l"/>
                <a:tab pos="2100580" algn="l"/>
              </a:tabLst>
            </a:pPr>
            <a:r>
              <a:rPr sz="8000" b="1" dirty="0">
                <a:latin typeface="Arial"/>
                <a:cs typeface="Arial"/>
              </a:rPr>
              <a:t>8	</a:t>
            </a:r>
            <a:r>
              <a:rPr sz="8000" b="1" spc="-5" dirty="0">
                <a:latin typeface="Arial"/>
                <a:cs typeface="Arial"/>
              </a:rPr>
              <a:t>of	</a:t>
            </a:r>
            <a:r>
              <a:rPr sz="8000" b="1" dirty="0">
                <a:solidFill>
                  <a:srgbClr val="921928"/>
                </a:solidFill>
                <a:latin typeface="Arial"/>
                <a:cs typeface="Arial"/>
              </a:rPr>
              <a:t>12</a:t>
            </a:r>
            <a:endParaRPr sz="8000">
              <a:latin typeface="Arial"/>
              <a:cs typeface="Arial"/>
            </a:endParaRPr>
          </a:p>
          <a:p>
            <a:pPr marL="53975" marR="5080">
              <a:lnSpc>
                <a:spcPts val="2800"/>
              </a:lnSpc>
              <a:spcBef>
                <a:spcPts val="1515"/>
              </a:spcBef>
            </a:pPr>
            <a:r>
              <a:rPr sz="2400" spc="-5" dirty="0">
                <a:latin typeface="Arial MT"/>
                <a:cs typeface="Arial MT"/>
              </a:rPr>
              <a:t>deaths from potentially </a:t>
            </a:r>
            <a:r>
              <a:rPr sz="2400" dirty="0">
                <a:latin typeface="Arial MT"/>
                <a:cs typeface="Arial MT"/>
              </a:rPr>
              <a:t> survivable injuries might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have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been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prevented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by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the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proper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application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of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TCCC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principles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6270" y="910299"/>
            <a:ext cx="9279890" cy="11074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87655" marR="5080" indent="-275590">
              <a:lnSpc>
                <a:spcPts val="4200"/>
              </a:lnSpc>
              <a:spcBef>
                <a:spcPts val="320"/>
              </a:spcBef>
            </a:pPr>
            <a:r>
              <a:rPr sz="3600" spc="-30" dirty="0">
                <a:solidFill>
                  <a:srgbClr val="921928"/>
                </a:solidFill>
              </a:rPr>
              <a:t>LIFESAVING</a:t>
            </a:r>
            <a:r>
              <a:rPr sz="3600" spc="-20" dirty="0">
                <a:solidFill>
                  <a:srgbClr val="921928"/>
                </a:solidFill>
              </a:rPr>
              <a:t> </a:t>
            </a:r>
            <a:r>
              <a:rPr sz="3600" spc="-40" dirty="0">
                <a:solidFill>
                  <a:srgbClr val="921928"/>
                </a:solidFill>
              </a:rPr>
              <a:t>IMPACTS</a:t>
            </a:r>
            <a:r>
              <a:rPr sz="3600" spc="-15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OF</a:t>
            </a:r>
            <a:r>
              <a:rPr sz="3600" spc="-2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IMPLEMENTING </a:t>
            </a:r>
            <a:r>
              <a:rPr sz="3600" spc="-98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TCCC IN</a:t>
            </a:r>
            <a:r>
              <a:rPr sz="3600" dirty="0">
                <a:solidFill>
                  <a:srgbClr val="000000"/>
                </a:solidFill>
              </a:rPr>
              <a:t> </a:t>
            </a:r>
            <a:r>
              <a:rPr sz="3600" spc="-30" dirty="0">
                <a:solidFill>
                  <a:srgbClr val="000000"/>
                </a:solidFill>
              </a:rPr>
              <a:t>PREHOSPITAL</a:t>
            </a:r>
            <a:r>
              <a:rPr sz="3600" spc="-7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TRAUMA</a:t>
            </a:r>
            <a:r>
              <a:rPr sz="3600" spc="-13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CARE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510372" y="5120065"/>
            <a:ext cx="4044315" cy="9550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algn="just">
              <a:lnSpc>
                <a:spcPts val="2400"/>
              </a:lnSpc>
              <a:spcBef>
                <a:spcPts val="280"/>
              </a:spcBef>
            </a:pPr>
            <a:r>
              <a:rPr sz="2100" spc="-5" dirty="0">
                <a:latin typeface="Arial MT"/>
                <a:cs typeface="Arial MT"/>
              </a:rPr>
              <a:t>In addition to tourniquet </a:t>
            </a:r>
            <a:r>
              <a:rPr sz="2100" dirty="0">
                <a:latin typeface="Arial MT"/>
                <a:cs typeface="Arial MT"/>
              </a:rPr>
              <a:t>guidance,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many</a:t>
            </a:r>
            <a:r>
              <a:rPr sz="2100" spc="-2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other</a:t>
            </a:r>
            <a:r>
              <a:rPr sz="2100" spc="-5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TCCC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advances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have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now</a:t>
            </a:r>
            <a:r>
              <a:rPr sz="2100" spc="-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been</a:t>
            </a:r>
            <a:r>
              <a:rPr sz="2100" spc="-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widely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adopted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59627" y="5129386"/>
            <a:ext cx="6469380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latin typeface="Arial"/>
                <a:cs typeface="Arial"/>
              </a:rPr>
              <a:t>Including: </a:t>
            </a:r>
            <a:r>
              <a:rPr sz="1800" spc="-5" dirty="0">
                <a:latin typeface="Arial MT"/>
                <a:cs typeface="Arial MT"/>
              </a:rPr>
              <a:t>hemostatic </a:t>
            </a:r>
            <a:r>
              <a:rPr sz="1800" dirty="0">
                <a:latin typeface="Arial MT"/>
                <a:cs typeface="Arial MT"/>
              </a:rPr>
              <a:t>dressing and wound packing; </a:t>
            </a:r>
            <a:r>
              <a:rPr sz="1800" spc="-5" dirty="0">
                <a:latin typeface="Arial MT"/>
                <a:cs typeface="Arial MT"/>
              </a:rPr>
              <a:t>junctional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tourniquet, </a:t>
            </a:r>
            <a:r>
              <a:rPr sz="1800" dirty="0">
                <a:latin typeface="Arial MT"/>
                <a:cs typeface="Arial MT"/>
              </a:rPr>
              <a:t>needle decompression of </a:t>
            </a:r>
            <a:r>
              <a:rPr sz="1800" spc="-5" dirty="0">
                <a:latin typeface="Arial MT"/>
                <a:cs typeface="Arial MT"/>
              </a:rPr>
              <a:t>the chest, </a:t>
            </a:r>
            <a:r>
              <a:rPr sz="1800" dirty="0">
                <a:latin typeface="Arial MT"/>
                <a:cs typeface="Arial MT"/>
              </a:rPr>
              <a:t>nasopharyngeal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airway,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cricothyroidotomy,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extraglottic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airway,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resuscitation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 </a:t>
            </a:r>
            <a:r>
              <a:rPr sz="1800" dirty="0">
                <a:latin typeface="Arial MT"/>
                <a:cs typeface="Arial MT"/>
              </a:rPr>
              <a:t> blood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products,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hypothermia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prevention,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mention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few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250" y="2223903"/>
            <a:ext cx="2674946" cy="287520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296672" y="2222273"/>
            <a:ext cx="6617970" cy="2745740"/>
            <a:chOff x="5296672" y="2222273"/>
            <a:chExt cx="6617970" cy="27457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21315" y="2347931"/>
              <a:ext cx="1412770" cy="16012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6672" y="2222273"/>
              <a:ext cx="6617958" cy="274562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26</a:t>
            </a:fld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86695" y="6582102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27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1:</a:t>
            </a:r>
            <a:r>
              <a:rPr spc="-5" dirty="0"/>
              <a:t> Principles</a:t>
            </a:r>
            <a:r>
              <a:rPr dirty="0"/>
              <a:t> </a:t>
            </a:r>
            <a:r>
              <a:rPr spc="-5" dirty="0"/>
              <a:t>and</a:t>
            </a:r>
            <a:r>
              <a:rPr spc="-80" dirty="0"/>
              <a:t> </a:t>
            </a:r>
            <a:r>
              <a:rPr spc="-5" dirty="0"/>
              <a:t>Application of TCCC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64542" y="6257774"/>
            <a:ext cx="2276475" cy="476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75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Defense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Health</a:t>
            </a:r>
            <a:r>
              <a:rPr sz="1600" b="1" spc="-7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Agency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775"/>
              </a:lnSpc>
            </a:pPr>
            <a:r>
              <a:rPr sz="1600" i="1" spc="-5" dirty="0">
                <a:solidFill>
                  <a:srgbClr val="921928"/>
                </a:solidFill>
                <a:latin typeface="Arial"/>
                <a:cs typeface="Arial"/>
              </a:rPr>
              <a:t>deployedmedicine.com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1536" y="914218"/>
            <a:ext cx="9895205" cy="22517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730885" marR="849630" indent="1104265">
              <a:lnSpc>
                <a:spcPts val="4200"/>
              </a:lnSpc>
              <a:spcBef>
                <a:spcPts val="340"/>
              </a:spcBef>
            </a:pPr>
            <a:r>
              <a:rPr sz="3600" b="1" spc="-90" dirty="0">
                <a:solidFill>
                  <a:srgbClr val="921928"/>
                </a:solidFill>
                <a:latin typeface="Arial"/>
                <a:cs typeface="Arial"/>
              </a:rPr>
              <a:t>STAYING</a:t>
            </a:r>
            <a:r>
              <a:rPr sz="36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921928"/>
                </a:solidFill>
                <a:latin typeface="Arial"/>
                <a:cs typeface="Arial"/>
              </a:rPr>
              <a:t>UP</a:t>
            </a:r>
            <a:r>
              <a:rPr sz="3600" b="1" spc="-7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TO</a:t>
            </a:r>
            <a:r>
              <a:rPr sz="3600" b="1" spc="-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70" dirty="0">
                <a:solidFill>
                  <a:srgbClr val="921928"/>
                </a:solidFill>
                <a:latin typeface="Arial"/>
                <a:cs typeface="Arial"/>
              </a:rPr>
              <a:t>DATE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WITH </a:t>
            </a:r>
            <a:r>
              <a:rPr sz="3600" b="1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TCCC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GUIDELINES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PROTOCOLS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TCCC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Guidelines</a:t>
            </a:r>
            <a:r>
              <a:rPr sz="2000" dirty="0">
                <a:latin typeface="Arial MT"/>
                <a:cs typeface="Arial MT"/>
              </a:rPr>
              <a:t> are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reviewed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quarterly</a:t>
            </a:r>
            <a:r>
              <a:rPr sz="2000" dirty="0">
                <a:latin typeface="Arial MT"/>
                <a:cs typeface="Arial MT"/>
              </a:rPr>
              <a:t> and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updated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as needed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by </a:t>
            </a:r>
            <a:r>
              <a:rPr sz="2000" spc="-5" dirty="0">
                <a:latin typeface="Arial MT"/>
                <a:cs typeface="Arial MT"/>
              </a:rPr>
              <a:t>CoTCCC</a:t>
            </a:r>
            <a:endParaRPr sz="2000">
              <a:latin typeface="Arial MT"/>
              <a:cs typeface="Arial MT"/>
            </a:endParaRPr>
          </a:p>
          <a:p>
            <a:pPr marL="2133600" marR="5080">
              <a:lnSpc>
                <a:spcPts val="1630"/>
              </a:lnSpc>
              <a:spcBef>
                <a:spcPts val="1940"/>
              </a:spcBef>
            </a:pPr>
            <a:r>
              <a:rPr sz="1600" spc="-5" dirty="0">
                <a:latin typeface="Arial MT"/>
                <a:cs typeface="Arial MT"/>
              </a:rPr>
              <a:t>Once</a:t>
            </a:r>
            <a:r>
              <a:rPr sz="1600" dirty="0">
                <a:latin typeface="Arial MT"/>
                <a:cs typeface="Arial MT"/>
              </a:rPr>
              <a:t> approved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by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Director</a:t>
            </a:r>
            <a:r>
              <a:rPr sz="1600" dirty="0">
                <a:latin typeface="Arial MT"/>
                <a:cs typeface="Arial MT"/>
              </a:rPr>
              <a:t> of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Joint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Trauma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System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(JTS), 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updated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version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-5" dirty="0">
                <a:latin typeface="Arial MT"/>
                <a:cs typeface="Arial MT"/>
              </a:rPr>
              <a:t> the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TCCC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Guidelines </a:t>
            </a:r>
            <a:r>
              <a:rPr sz="1600" dirty="0">
                <a:latin typeface="Arial MT"/>
                <a:cs typeface="Arial MT"/>
              </a:rPr>
              <a:t>is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published </a:t>
            </a:r>
            <a:r>
              <a:rPr sz="1600" spc="-5" dirty="0">
                <a:latin typeface="Arial MT"/>
                <a:cs typeface="Arial MT"/>
              </a:rPr>
              <a:t>through: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26070" y="3136604"/>
            <a:ext cx="4540250" cy="3230245"/>
            <a:chOff x="3826070" y="3136604"/>
            <a:chExt cx="4540250" cy="323024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26070" y="3136604"/>
              <a:ext cx="4539857" cy="32301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48973" y="3505596"/>
              <a:ext cx="4101280" cy="258760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838200" y="2614545"/>
            <a:ext cx="2416175" cy="4202430"/>
            <a:chOff x="838200" y="2614545"/>
            <a:chExt cx="2416175" cy="420243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200" y="2614545"/>
              <a:ext cx="2415988" cy="42019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6775" y="3217049"/>
              <a:ext cx="2084713" cy="3599484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8607122" y="3646074"/>
            <a:ext cx="308610" cy="364490"/>
          </a:xfrm>
          <a:custGeom>
            <a:avLst/>
            <a:gdLst/>
            <a:ahLst/>
            <a:cxnLst/>
            <a:rect l="l" t="t" r="r" b="b"/>
            <a:pathLst>
              <a:path w="308609" h="364489">
                <a:moveTo>
                  <a:pt x="125726" y="0"/>
                </a:moveTo>
                <a:lnTo>
                  <a:pt x="0" y="0"/>
                </a:lnTo>
                <a:lnTo>
                  <a:pt x="0" y="364366"/>
                </a:lnTo>
                <a:lnTo>
                  <a:pt x="117548" y="364366"/>
                </a:lnTo>
                <a:lnTo>
                  <a:pt x="160279" y="361292"/>
                </a:lnTo>
                <a:lnTo>
                  <a:pt x="197979" y="352067"/>
                </a:lnTo>
                <a:lnTo>
                  <a:pt x="258095" y="315170"/>
                </a:lnTo>
                <a:lnTo>
                  <a:pt x="282028" y="283653"/>
                </a:lnTo>
                <a:lnTo>
                  <a:pt x="98127" y="283653"/>
                </a:lnTo>
                <a:lnTo>
                  <a:pt x="98127" y="79433"/>
                </a:lnTo>
                <a:lnTo>
                  <a:pt x="286399" y="79433"/>
                </a:lnTo>
                <a:lnTo>
                  <a:pt x="281589" y="69784"/>
                </a:lnTo>
                <a:lnTo>
                  <a:pt x="260650" y="44841"/>
                </a:lnTo>
                <a:lnTo>
                  <a:pt x="234393" y="25187"/>
                </a:lnTo>
                <a:lnTo>
                  <a:pt x="203154" y="11178"/>
                </a:lnTo>
                <a:lnTo>
                  <a:pt x="166931" y="2790"/>
                </a:lnTo>
                <a:lnTo>
                  <a:pt x="125726" y="0"/>
                </a:lnTo>
                <a:close/>
              </a:path>
              <a:path w="308609" h="364489">
                <a:moveTo>
                  <a:pt x="307938" y="177827"/>
                </a:moveTo>
                <a:lnTo>
                  <a:pt x="206476" y="177827"/>
                </a:lnTo>
                <a:lnTo>
                  <a:pt x="205142" y="203147"/>
                </a:lnTo>
                <a:lnTo>
                  <a:pt x="201174" y="224910"/>
                </a:lnTo>
                <a:lnTo>
                  <a:pt x="173535" y="269167"/>
                </a:lnTo>
                <a:lnTo>
                  <a:pt x="119848" y="283653"/>
                </a:lnTo>
                <a:lnTo>
                  <a:pt x="282028" y="283653"/>
                </a:lnTo>
                <a:lnTo>
                  <a:pt x="295691" y="255210"/>
                </a:lnTo>
                <a:lnTo>
                  <a:pt x="305062" y="217448"/>
                </a:lnTo>
                <a:lnTo>
                  <a:pt x="307938" y="177827"/>
                </a:lnTo>
                <a:close/>
              </a:path>
              <a:path w="308609" h="364489">
                <a:moveTo>
                  <a:pt x="286399" y="79433"/>
                </a:moveTo>
                <a:lnTo>
                  <a:pt x="126492" y="79433"/>
                </a:lnTo>
                <a:lnTo>
                  <a:pt x="145325" y="80966"/>
                </a:lnTo>
                <a:lnTo>
                  <a:pt x="161596" y="85550"/>
                </a:lnTo>
                <a:lnTo>
                  <a:pt x="195224" y="117476"/>
                </a:lnTo>
                <a:lnTo>
                  <a:pt x="205014" y="154582"/>
                </a:lnTo>
                <a:lnTo>
                  <a:pt x="206220" y="178084"/>
                </a:lnTo>
                <a:lnTo>
                  <a:pt x="206476" y="177827"/>
                </a:lnTo>
                <a:lnTo>
                  <a:pt x="307938" y="177827"/>
                </a:lnTo>
                <a:lnTo>
                  <a:pt x="308180" y="174496"/>
                </a:lnTo>
                <a:lnTo>
                  <a:pt x="305354" y="134563"/>
                </a:lnTo>
                <a:lnTo>
                  <a:pt x="296490" y="99675"/>
                </a:lnTo>
                <a:lnTo>
                  <a:pt x="286399" y="794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80716" y="3646169"/>
            <a:ext cx="215900" cy="364490"/>
          </a:xfrm>
          <a:custGeom>
            <a:avLst/>
            <a:gdLst/>
            <a:ahLst/>
            <a:cxnLst/>
            <a:rect l="l" t="t" r="r" b="b"/>
            <a:pathLst>
              <a:path w="215900" h="364489">
                <a:moveTo>
                  <a:pt x="215671" y="0"/>
                </a:moveTo>
                <a:lnTo>
                  <a:pt x="0" y="0"/>
                </a:lnTo>
                <a:lnTo>
                  <a:pt x="0" y="78740"/>
                </a:lnTo>
                <a:lnTo>
                  <a:pt x="0" y="135890"/>
                </a:lnTo>
                <a:lnTo>
                  <a:pt x="0" y="215900"/>
                </a:lnTo>
                <a:lnTo>
                  <a:pt x="0" y="284480"/>
                </a:lnTo>
                <a:lnTo>
                  <a:pt x="0" y="364490"/>
                </a:lnTo>
                <a:lnTo>
                  <a:pt x="215671" y="364490"/>
                </a:lnTo>
                <a:lnTo>
                  <a:pt x="215671" y="284480"/>
                </a:lnTo>
                <a:lnTo>
                  <a:pt x="98132" y="284480"/>
                </a:lnTo>
                <a:lnTo>
                  <a:pt x="98132" y="215900"/>
                </a:lnTo>
                <a:lnTo>
                  <a:pt x="206984" y="215900"/>
                </a:lnTo>
                <a:lnTo>
                  <a:pt x="206984" y="135890"/>
                </a:lnTo>
                <a:lnTo>
                  <a:pt x="98132" y="135890"/>
                </a:lnTo>
                <a:lnTo>
                  <a:pt x="98132" y="78740"/>
                </a:lnTo>
                <a:lnTo>
                  <a:pt x="215671" y="78740"/>
                </a:lnTo>
                <a:lnTo>
                  <a:pt x="2156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260027" y="3646074"/>
            <a:ext cx="264160" cy="364490"/>
          </a:xfrm>
          <a:custGeom>
            <a:avLst/>
            <a:gdLst/>
            <a:ahLst/>
            <a:cxnLst/>
            <a:rect l="l" t="t" r="r" b="b"/>
            <a:pathLst>
              <a:path w="264159" h="364489">
                <a:moveTo>
                  <a:pt x="125981" y="0"/>
                </a:moveTo>
                <a:lnTo>
                  <a:pt x="0" y="0"/>
                </a:lnTo>
                <a:lnTo>
                  <a:pt x="0" y="364366"/>
                </a:lnTo>
                <a:lnTo>
                  <a:pt x="98127" y="364366"/>
                </a:lnTo>
                <a:lnTo>
                  <a:pt x="98127" y="243424"/>
                </a:lnTo>
                <a:lnTo>
                  <a:pt x="125981" y="243424"/>
                </a:lnTo>
                <a:lnTo>
                  <a:pt x="184403" y="235352"/>
                </a:lnTo>
                <a:lnTo>
                  <a:pt x="227685" y="210369"/>
                </a:lnTo>
                <a:lnTo>
                  <a:pt x="254708" y="170012"/>
                </a:lnTo>
                <a:lnTo>
                  <a:pt x="256517" y="163222"/>
                </a:lnTo>
                <a:lnTo>
                  <a:pt x="98127" y="163222"/>
                </a:lnTo>
                <a:lnTo>
                  <a:pt x="97871" y="79433"/>
                </a:lnTo>
                <a:lnTo>
                  <a:pt x="258841" y="79433"/>
                </a:lnTo>
                <a:lnTo>
                  <a:pt x="255284" y="66685"/>
                </a:lnTo>
                <a:lnTo>
                  <a:pt x="229219" y="30236"/>
                </a:lnTo>
                <a:lnTo>
                  <a:pt x="185937" y="7527"/>
                </a:lnTo>
                <a:lnTo>
                  <a:pt x="158031" y="1877"/>
                </a:lnTo>
                <a:lnTo>
                  <a:pt x="125981" y="0"/>
                </a:lnTo>
                <a:close/>
              </a:path>
              <a:path w="264159" h="364489">
                <a:moveTo>
                  <a:pt x="258841" y="79433"/>
                </a:moveTo>
                <a:lnTo>
                  <a:pt x="123681" y="79433"/>
                </a:lnTo>
                <a:lnTo>
                  <a:pt x="141457" y="81739"/>
                </a:lnTo>
                <a:lnTo>
                  <a:pt x="154153" y="88657"/>
                </a:lnTo>
                <a:lnTo>
                  <a:pt x="161771" y="100187"/>
                </a:lnTo>
                <a:lnTo>
                  <a:pt x="164311" y="116330"/>
                </a:lnTo>
                <a:lnTo>
                  <a:pt x="163856" y="125839"/>
                </a:lnTo>
                <a:lnTo>
                  <a:pt x="134988" y="160499"/>
                </a:lnTo>
                <a:lnTo>
                  <a:pt x="116014" y="163222"/>
                </a:lnTo>
                <a:lnTo>
                  <a:pt x="256517" y="163222"/>
                </a:lnTo>
                <a:lnTo>
                  <a:pt x="261464" y="144645"/>
                </a:lnTo>
                <a:lnTo>
                  <a:pt x="263716" y="115818"/>
                </a:lnTo>
                <a:lnTo>
                  <a:pt x="261704" y="89690"/>
                </a:lnTo>
                <a:lnTo>
                  <a:pt x="258841" y="794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581743" y="3584435"/>
            <a:ext cx="1289685" cy="484505"/>
          </a:xfrm>
          <a:custGeom>
            <a:avLst/>
            <a:gdLst/>
            <a:ahLst/>
            <a:cxnLst/>
            <a:rect l="l" t="t" r="r" b="b"/>
            <a:pathLst>
              <a:path w="1289684" h="484504">
                <a:moveTo>
                  <a:pt x="238163" y="346214"/>
                </a:moveTo>
                <a:lnTo>
                  <a:pt x="98132" y="346214"/>
                </a:lnTo>
                <a:lnTo>
                  <a:pt x="98132" y="61734"/>
                </a:lnTo>
                <a:lnTo>
                  <a:pt x="0" y="61734"/>
                </a:lnTo>
                <a:lnTo>
                  <a:pt x="0" y="346214"/>
                </a:lnTo>
                <a:lnTo>
                  <a:pt x="0" y="426224"/>
                </a:lnTo>
                <a:lnTo>
                  <a:pt x="238163" y="426224"/>
                </a:lnTo>
                <a:lnTo>
                  <a:pt x="238163" y="346214"/>
                </a:lnTo>
                <a:close/>
              </a:path>
              <a:path w="1289684" h="484504">
                <a:moveTo>
                  <a:pt x="710399" y="150050"/>
                </a:moveTo>
                <a:lnTo>
                  <a:pt x="703681" y="136880"/>
                </a:lnTo>
                <a:lnTo>
                  <a:pt x="692226" y="114439"/>
                </a:lnTo>
                <a:lnTo>
                  <a:pt x="668718" y="82562"/>
                </a:lnTo>
                <a:lnTo>
                  <a:pt x="660234" y="74307"/>
                </a:lnTo>
                <a:lnTo>
                  <a:pt x="640359" y="54952"/>
                </a:lnTo>
                <a:lnTo>
                  <a:pt x="611505" y="34848"/>
                </a:lnTo>
                <a:lnTo>
                  <a:pt x="611505" y="322491"/>
                </a:lnTo>
                <a:lnTo>
                  <a:pt x="611505" y="423964"/>
                </a:lnTo>
                <a:lnTo>
                  <a:pt x="593331" y="435381"/>
                </a:lnTo>
                <a:lnTo>
                  <a:pt x="574141" y="444969"/>
                </a:lnTo>
                <a:lnTo>
                  <a:pt x="554088" y="452640"/>
                </a:lnTo>
                <a:lnTo>
                  <a:pt x="533311" y="458292"/>
                </a:lnTo>
                <a:lnTo>
                  <a:pt x="574179" y="387324"/>
                </a:lnTo>
                <a:lnTo>
                  <a:pt x="611505" y="322491"/>
                </a:lnTo>
                <a:lnTo>
                  <a:pt x="611505" y="34848"/>
                </a:lnTo>
                <a:lnTo>
                  <a:pt x="607682" y="32181"/>
                </a:lnTo>
                <a:lnTo>
                  <a:pt x="599617" y="28397"/>
                </a:lnTo>
                <a:lnTo>
                  <a:pt x="599617" y="109474"/>
                </a:lnTo>
                <a:lnTo>
                  <a:pt x="595668" y="121348"/>
                </a:lnTo>
                <a:lnTo>
                  <a:pt x="587413" y="130759"/>
                </a:lnTo>
                <a:lnTo>
                  <a:pt x="576592" y="136055"/>
                </a:lnTo>
                <a:lnTo>
                  <a:pt x="564578" y="136880"/>
                </a:lnTo>
                <a:lnTo>
                  <a:pt x="552729" y="132880"/>
                </a:lnTo>
                <a:lnTo>
                  <a:pt x="552475" y="132880"/>
                </a:lnTo>
                <a:lnTo>
                  <a:pt x="543242" y="124599"/>
                </a:lnTo>
                <a:lnTo>
                  <a:pt x="538035" y="113753"/>
                </a:lnTo>
                <a:lnTo>
                  <a:pt x="537248" y="101714"/>
                </a:lnTo>
                <a:lnTo>
                  <a:pt x="541235" y="89827"/>
                </a:lnTo>
                <a:lnTo>
                  <a:pt x="549376" y="80429"/>
                </a:lnTo>
                <a:lnTo>
                  <a:pt x="560171" y="75133"/>
                </a:lnTo>
                <a:lnTo>
                  <a:pt x="572173" y="74307"/>
                </a:lnTo>
                <a:lnTo>
                  <a:pt x="583907" y="78295"/>
                </a:lnTo>
                <a:lnTo>
                  <a:pt x="593331" y="86575"/>
                </a:lnTo>
                <a:lnTo>
                  <a:pt x="598703" y="97421"/>
                </a:lnTo>
                <a:lnTo>
                  <a:pt x="599617" y="109474"/>
                </a:lnTo>
                <a:lnTo>
                  <a:pt x="599617" y="28397"/>
                </a:lnTo>
                <a:lnTo>
                  <a:pt x="571690" y="15240"/>
                </a:lnTo>
                <a:lnTo>
                  <a:pt x="533628" y="4470"/>
                </a:lnTo>
                <a:lnTo>
                  <a:pt x="518998" y="2806"/>
                </a:lnTo>
                <a:lnTo>
                  <a:pt x="518998" y="265607"/>
                </a:lnTo>
                <a:lnTo>
                  <a:pt x="448729" y="387324"/>
                </a:lnTo>
                <a:lnTo>
                  <a:pt x="425221" y="373481"/>
                </a:lnTo>
                <a:lnTo>
                  <a:pt x="432879" y="360159"/>
                </a:lnTo>
                <a:lnTo>
                  <a:pt x="495236" y="251777"/>
                </a:lnTo>
                <a:lnTo>
                  <a:pt x="518998" y="265607"/>
                </a:lnTo>
                <a:lnTo>
                  <a:pt x="518998" y="2806"/>
                </a:lnTo>
                <a:lnTo>
                  <a:pt x="508012" y="1562"/>
                </a:lnTo>
                <a:lnTo>
                  <a:pt x="508012" y="185153"/>
                </a:lnTo>
                <a:lnTo>
                  <a:pt x="407593" y="360159"/>
                </a:lnTo>
                <a:lnTo>
                  <a:pt x="383819" y="346329"/>
                </a:lnTo>
                <a:lnTo>
                  <a:pt x="484251" y="171564"/>
                </a:lnTo>
                <a:lnTo>
                  <a:pt x="508012" y="185153"/>
                </a:lnTo>
                <a:lnTo>
                  <a:pt x="508012" y="1562"/>
                </a:lnTo>
                <a:lnTo>
                  <a:pt x="494334" y="0"/>
                </a:lnTo>
                <a:lnTo>
                  <a:pt x="454609" y="1943"/>
                </a:lnTo>
                <a:lnTo>
                  <a:pt x="262191" y="335559"/>
                </a:lnTo>
                <a:lnTo>
                  <a:pt x="278599" y="368249"/>
                </a:lnTo>
                <a:lnTo>
                  <a:pt x="299618" y="397954"/>
                </a:lnTo>
                <a:lnTo>
                  <a:pt x="324853" y="424205"/>
                </a:lnTo>
                <a:lnTo>
                  <a:pt x="353923" y="446506"/>
                </a:lnTo>
                <a:lnTo>
                  <a:pt x="354431" y="446506"/>
                </a:lnTo>
                <a:lnTo>
                  <a:pt x="363639" y="451891"/>
                </a:lnTo>
                <a:lnTo>
                  <a:pt x="390982" y="465734"/>
                </a:lnTo>
                <a:lnTo>
                  <a:pt x="394817" y="467525"/>
                </a:lnTo>
                <a:lnTo>
                  <a:pt x="400177" y="469569"/>
                </a:lnTo>
                <a:lnTo>
                  <a:pt x="404012" y="471106"/>
                </a:lnTo>
                <a:lnTo>
                  <a:pt x="409371" y="472909"/>
                </a:lnTo>
                <a:lnTo>
                  <a:pt x="413727" y="474446"/>
                </a:lnTo>
                <a:lnTo>
                  <a:pt x="418579" y="475983"/>
                </a:lnTo>
                <a:lnTo>
                  <a:pt x="423430" y="477253"/>
                </a:lnTo>
                <a:lnTo>
                  <a:pt x="428282" y="478282"/>
                </a:lnTo>
                <a:lnTo>
                  <a:pt x="433146" y="479564"/>
                </a:lnTo>
                <a:lnTo>
                  <a:pt x="463042" y="484174"/>
                </a:lnTo>
                <a:lnTo>
                  <a:pt x="499325" y="484174"/>
                </a:lnTo>
                <a:lnTo>
                  <a:pt x="535495" y="479501"/>
                </a:lnTo>
                <a:lnTo>
                  <a:pt x="570395" y="469480"/>
                </a:lnTo>
                <a:lnTo>
                  <a:pt x="594741" y="458292"/>
                </a:lnTo>
                <a:lnTo>
                  <a:pt x="603427" y="454304"/>
                </a:lnTo>
                <a:lnTo>
                  <a:pt x="633996" y="434213"/>
                </a:lnTo>
                <a:lnTo>
                  <a:pt x="633996" y="322491"/>
                </a:lnTo>
                <a:lnTo>
                  <a:pt x="633996" y="282524"/>
                </a:lnTo>
                <a:lnTo>
                  <a:pt x="651725" y="251777"/>
                </a:lnTo>
                <a:lnTo>
                  <a:pt x="697992" y="171564"/>
                </a:lnTo>
                <a:lnTo>
                  <a:pt x="710399" y="150050"/>
                </a:lnTo>
                <a:close/>
              </a:path>
              <a:path w="1289684" h="484504">
                <a:moveTo>
                  <a:pt x="1034173" y="61645"/>
                </a:moveTo>
                <a:lnTo>
                  <a:pt x="927862" y="61645"/>
                </a:lnTo>
                <a:lnTo>
                  <a:pt x="865009" y="196684"/>
                </a:lnTo>
                <a:lnTo>
                  <a:pt x="802652" y="61645"/>
                </a:lnTo>
                <a:lnTo>
                  <a:pt x="695833" y="61645"/>
                </a:lnTo>
                <a:lnTo>
                  <a:pt x="815682" y="286626"/>
                </a:lnTo>
                <a:lnTo>
                  <a:pt x="815682" y="426008"/>
                </a:lnTo>
                <a:lnTo>
                  <a:pt x="914323" y="426008"/>
                </a:lnTo>
                <a:lnTo>
                  <a:pt x="914323" y="283806"/>
                </a:lnTo>
                <a:lnTo>
                  <a:pt x="961326" y="196684"/>
                </a:lnTo>
                <a:lnTo>
                  <a:pt x="1034173" y="61645"/>
                </a:lnTo>
                <a:close/>
              </a:path>
              <a:path w="1289684" h="484504">
                <a:moveTo>
                  <a:pt x="1289202" y="61734"/>
                </a:moveTo>
                <a:lnTo>
                  <a:pt x="1073531" y="61734"/>
                </a:lnTo>
                <a:lnTo>
                  <a:pt x="1073531" y="140474"/>
                </a:lnTo>
                <a:lnTo>
                  <a:pt x="1073531" y="197624"/>
                </a:lnTo>
                <a:lnTo>
                  <a:pt x="1073531" y="277634"/>
                </a:lnTo>
                <a:lnTo>
                  <a:pt x="1073531" y="346214"/>
                </a:lnTo>
                <a:lnTo>
                  <a:pt x="1073531" y="426224"/>
                </a:lnTo>
                <a:lnTo>
                  <a:pt x="1289202" y="426224"/>
                </a:lnTo>
                <a:lnTo>
                  <a:pt x="1289202" y="346214"/>
                </a:lnTo>
                <a:lnTo>
                  <a:pt x="1171651" y="346214"/>
                </a:lnTo>
                <a:lnTo>
                  <a:pt x="1171651" y="277634"/>
                </a:lnTo>
                <a:lnTo>
                  <a:pt x="1280515" y="277634"/>
                </a:lnTo>
                <a:lnTo>
                  <a:pt x="1280515" y="197624"/>
                </a:lnTo>
                <a:lnTo>
                  <a:pt x="1171651" y="197624"/>
                </a:lnTo>
                <a:lnTo>
                  <a:pt x="1171651" y="140474"/>
                </a:lnTo>
                <a:lnTo>
                  <a:pt x="1289202" y="140474"/>
                </a:lnTo>
                <a:lnTo>
                  <a:pt x="1289202" y="617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934579" y="3646074"/>
            <a:ext cx="304800" cy="365125"/>
          </a:xfrm>
          <a:custGeom>
            <a:avLst/>
            <a:gdLst/>
            <a:ahLst/>
            <a:cxnLst/>
            <a:rect l="l" t="t" r="r" b="b"/>
            <a:pathLst>
              <a:path w="304800" h="365125">
                <a:moveTo>
                  <a:pt x="125981" y="0"/>
                </a:moveTo>
                <a:lnTo>
                  <a:pt x="0" y="0"/>
                </a:lnTo>
                <a:lnTo>
                  <a:pt x="0" y="364623"/>
                </a:lnTo>
                <a:lnTo>
                  <a:pt x="117548" y="364623"/>
                </a:lnTo>
                <a:lnTo>
                  <a:pt x="160431" y="361508"/>
                </a:lnTo>
                <a:lnTo>
                  <a:pt x="198235" y="352196"/>
                </a:lnTo>
                <a:lnTo>
                  <a:pt x="258607" y="315170"/>
                </a:lnTo>
                <a:lnTo>
                  <a:pt x="282434" y="283653"/>
                </a:lnTo>
                <a:lnTo>
                  <a:pt x="98383" y="283653"/>
                </a:lnTo>
                <a:lnTo>
                  <a:pt x="98383" y="79433"/>
                </a:lnTo>
                <a:lnTo>
                  <a:pt x="286667" y="79433"/>
                </a:lnTo>
                <a:lnTo>
                  <a:pt x="281848" y="69784"/>
                </a:lnTo>
                <a:lnTo>
                  <a:pt x="260904" y="44841"/>
                </a:lnTo>
                <a:lnTo>
                  <a:pt x="234649" y="25187"/>
                </a:lnTo>
                <a:lnTo>
                  <a:pt x="203410" y="11178"/>
                </a:lnTo>
                <a:lnTo>
                  <a:pt x="167187" y="2790"/>
                </a:lnTo>
                <a:lnTo>
                  <a:pt x="125981" y="0"/>
                </a:lnTo>
                <a:close/>
              </a:path>
              <a:path w="304800" h="365125">
                <a:moveTo>
                  <a:pt x="304374" y="177827"/>
                </a:moveTo>
                <a:lnTo>
                  <a:pt x="206731" y="177827"/>
                </a:lnTo>
                <a:lnTo>
                  <a:pt x="206731" y="178084"/>
                </a:lnTo>
                <a:lnTo>
                  <a:pt x="201429" y="224910"/>
                </a:lnTo>
                <a:lnTo>
                  <a:pt x="173791" y="269167"/>
                </a:lnTo>
                <a:lnTo>
                  <a:pt x="120103" y="283653"/>
                </a:lnTo>
                <a:lnTo>
                  <a:pt x="282434" y="283653"/>
                </a:lnTo>
                <a:lnTo>
                  <a:pt x="296107" y="255210"/>
                </a:lnTo>
                <a:lnTo>
                  <a:pt x="304374" y="222107"/>
                </a:lnTo>
                <a:lnTo>
                  <a:pt x="304374" y="177827"/>
                </a:lnTo>
                <a:close/>
              </a:path>
              <a:path w="304800" h="365125">
                <a:moveTo>
                  <a:pt x="206725" y="177956"/>
                </a:moveTo>
                <a:lnTo>
                  <a:pt x="206718" y="178084"/>
                </a:lnTo>
                <a:lnTo>
                  <a:pt x="206725" y="177956"/>
                </a:lnTo>
                <a:close/>
              </a:path>
              <a:path w="304800" h="365125">
                <a:moveTo>
                  <a:pt x="286667" y="79433"/>
                </a:moveTo>
                <a:lnTo>
                  <a:pt x="127003" y="79433"/>
                </a:lnTo>
                <a:lnTo>
                  <a:pt x="145726" y="80966"/>
                </a:lnTo>
                <a:lnTo>
                  <a:pt x="161980" y="85550"/>
                </a:lnTo>
                <a:lnTo>
                  <a:pt x="195520" y="117476"/>
                </a:lnTo>
                <a:lnTo>
                  <a:pt x="205486" y="154582"/>
                </a:lnTo>
                <a:lnTo>
                  <a:pt x="206725" y="177956"/>
                </a:lnTo>
                <a:lnTo>
                  <a:pt x="206731" y="177827"/>
                </a:lnTo>
                <a:lnTo>
                  <a:pt x="304374" y="177827"/>
                </a:lnTo>
                <a:lnTo>
                  <a:pt x="304374" y="129321"/>
                </a:lnTo>
                <a:lnTo>
                  <a:pt x="296777" y="99675"/>
                </a:lnTo>
                <a:lnTo>
                  <a:pt x="286667" y="794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617600" y="4204668"/>
            <a:ext cx="360680" cy="364490"/>
          </a:xfrm>
          <a:custGeom>
            <a:avLst/>
            <a:gdLst/>
            <a:ahLst/>
            <a:cxnLst/>
            <a:rect l="l" t="t" r="r" b="b"/>
            <a:pathLst>
              <a:path w="360679" h="364489">
                <a:moveTo>
                  <a:pt x="79349" y="40996"/>
                </a:moveTo>
                <a:lnTo>
                  <a:pt x="37564" y="40996"/>
                </a:lnTo>
                <a:lnTo>
                  <a:pt x="160733" y="364366"/>
                </a:lnTo>
                <a:lnTo>
                  <a:pt x="194976" y="364366"/>
                </a:lnTo>
                <a:lnTo>
                  <a:pt x="219538" y="300564"/>
                </a:lnTo>
                <a:lnTo>
                  <a:pt x="178876" y="300564"/>
                </a:lnTo>
                <a:lnTo>
                  <a:pt x="79349" y="40996"/>
                </a:lnTo>
                <a:close/>
              </a:path>
              <a:path w="360679" h="364489">
                <a:moveTo>
                  <a:pt x="360055" y="41766"/>
                </a:moveTo>
                <a:lnTo>
                  <a:pt x="321213" y="41766"/>
                </a:lnTo>
                <a:lnTo>
                  <a:pt x="319684" y="65119"/>
                </a:lnTo>
                <a:lnTo>
                  <a:pt x="318562" y="87536"/>
                </a:lnTo>
                <a:lnTo>
                  <a:pt x="317871" y="109040"/>
                </a:lnTo>
                <a:lnTo>
                  <a:pt x="317635" y="129655"/>
                </a:lnTo>
                <a:lnTo>
                  <a:pt x="317635" y="364366"/>
                </a:lnTo>
                <a:lnTo>
                  <a:pt x="360055" y="364366"/>
                </a:lnTo>
                <a:lnTo>
                  <a:pt x="360055" y="41766"/>
                </a:lnTo>
                <a:close/>
              </a:path>
              <a:path w="360679" h="364489">
                <a:moveTo>
                  <a:pt x="63629" y="0"/>
                </a:moveTo>
                <a:lnTo>
                  <a:pt x="0" y="0"/>
                </a:lnTo>
                <a:lnTo>
                  <a:pt x="0" y="364110"/>
                </a:lnTo>
                <a:lnTo>
                  <a:pt x="39096" y="364110"/>
                </a:lnTo>
                <a:lnTo>
                  <a:pt x="39073" y="129655"/>
                </a:lnTo>
                <a:lnTo>
                  <a:pt x="38861" y="106649"/>
                </a:lnTo>
                <a:lnTo>
                  <a:pt x="38170" y="82956"/>
                </a:lnTo>
                <a:lnTo>
                  <a:pt x="37048" y="61087"/>
                </a:lnTo>
                <a:lnTo>
                  <a:pt x="35519" y="40996"/>
                </a:lnTo>
                <a:lnTo>
                  <a:pt x="79349" y="40996"/>
                </a:lnTo>
                <a:lnTo>
                  <a:pt x="63629" y="0"/>
                </a:lnTo>
                <a:close/>
              </a:path>
              <a:path w="360679" h="364489">
                <a:moveTo>
                  <a:pt x="360055" y="0"/>
                </a:moveTo>
                <a:lnTo>
                  <a:pt x="296937" y="0"/>
                </a:lnTo>
                <a:lnTo>
                  <a:pt x="180666" y="300564"/>
                </a:lnTo>
                <a:lnTo>
                  <a:pt x="219538" y="300564"/>
                </a:lnTo>
                <a:lnTo>
                  <a:pt x="319168" y="41766"/>
                </a:lnTo>
                <a:lnTo>
                  <a:pt x="360055" y="41766"/>
                </a:lnTo>
                <a:lnTo>
                  <a:pt x="3600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77312" y="4204969"/>
            <a:ext cx="203200" cy="364490"/>
          </a:xfrm>
          <a:custGeom>
            <a:avLst/>
            <a:gdLst/>
            <a:ahLst/>
            <a:cxnLst/>
            <a:rect l="l" t="t" r="r" b="b"/>
            <a:pathLst>
              <a:path w="203200" h="364489">
                <a:moveTo>
                  <a:pt x="202641" y="0"/>
                </a:moveTo>
                <a:lnTo>
                  <a:pt x="0" y="0"/>
                </a:lnTo>
                <a:lnTo>
                  <a:pt x="0" y="36830"/>
                </a:lnTo>
                <a:lnTo>
                  <a:pt x="0" y="154940"/>
                </a:lnTo>
                <a:lnTo>
                  <a:pt x="0" y="191770"/>
                </a:lnTo>
                <a:lnTo>
                  <a:pt x="0" y="326390"/>
                </a:lnTo>
                <a:lnTo>
                  <a:pt x="0" y="364490"/>
                </a:lnTo>
                <a:lnTo>
                  <a:pt x="202641" y="364490"/>
                </a:lnTo>
                <a:lnTo>
                  <a:pt x="202641" y="326390"/>
                </a:lnTo>
                <a:lnTo>
                  <a:pt x="42164" y="326390"/>
                </a:lnTo>
                <a:lnTo>
                  <a:pt x="42164" y="191770"/>
                </a:lnTo>
                <a:lnTo>
                  <a:pt x="192925" y="191770"/>
                </a:lnTo>
                <a:lnTo>
                  <a:pt x="192925" y="154940"/>
                </a:lnTo>
                <a:lnTo>
                  <a:pt x="42164" y="154940"/>
                </a:lnTo>
                <a:lnTo>
                  <a:pt x="42164" y="36830"/>
                </a:lnTo>
                <a:lnTo>
                  <a:pt x="202641" y="36830"/>
                </a:lnTo>
                <a:lnTo>
                  <a:pt x="202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60453" y="4204668"/>
            <a:ext cx="290195" cy="364490"/>
          </a:xfrm>
          <a:custGeom>
            <a:avLst/>
            <a:gdLst/>
            <a:ahLst/>
            <a:cxnLst/>
            <a:rect l="l" t="t" r="r" b="b"/>
            <a:pathLst>
              <a:path w="290195" h="364489">
                <a:moveTo>
                  <a:pt x="111415" y="0"/>
                </a:moveTo>
                <a:lnTo>
                  <a:pt x="0" y="0"/>
                </a:lnTo>
                <a:lnTo>
                  <a:pt x="0" y="364366"/>
                </a:lnTo>
                <a:lnTo>
                  <a:pt x="100683" y="364366"/>
                </a:lnTo>
                <a:lnTo>
                  <a:pt x="143845" y="361239"/>
                </a:lnTo>
                <a:lnTo>
                  <a:pt x="181689" y="352227"/>
                </a:lnTo>
                <a:lnTo>
                  <a:pt x="214166" y="337305"/>
                </a:lnTo>
                <a:lnTo>
                  <a:pt x="226600" y="327724"/>
                </a:lnTo>
                <a:lnTo>
                  <a:pt x="42164" y="327724"/>
                </a:lnTo>
                <a:lnTo>
                  <a:pt x="42164" y="36642"/>
                </a:lnTo>
                <a:lnTo>
                  <a:pt x="229915" y="36642"/>
                </a:lnTo>
                <a:lnTo>
                  <a:pt x="217245" y="26484"/>
                </a:lnTo>
                <a:lnTo>
                  <a:pt x="186704" y="11754"/>
                </a:lnTo>
                <a:lnTo>
                  <a:pt x="151419" y="2934"/>
                </a:lnTo>
                <a:lnTo>
                  <a:pt x="111415" y="0"/>
                </a:lnTo>
                <a:close/>
              </a:path>
              <a:path w="290195" h="364489">
                <a:moveTo>
                  <a:pt x="229915" y="36642"/>
                </a:moveTo>
                <a:lnTo>
                  <a:pt x="103238" y="36642"/>
                </a:lnTo>
                <a:lnTo>
                  <a:pt x="136490" y="38711"/>
                </a:lnTo>
                <a:lnTo>
                  <a:pt x="165334" y="45321"/>
                </a:lnTo>
                <a:lnTo>
                  <a:pt x="209798" y="72257"/>
                </a:lnTo>
                <a:lnTo>
                  <a:pt x="236470" y="117323"/>
                </a:lnTo>
                <a:lnTo>
                  <a:pt x="245216" y="178339"/>
                </a:lnTo>
                <a:lnTo>
                  <a:pt x="245318" y="180132"/>
                </a:lnTo>
                <a:lnTo>
                  <a:pt x="242926" y="214432"/>
                </a:lnTo>
                <a:lnTo>
                  <a:pt x="223865" y="269675"/>
                </a:lnTo>
                <a:lnTo>
                  <a:pt x="185921" y="306861"/>
                </a:lnTo>
                <a:lnTo>
                  <a:pt x="129191" y="325414"/>
                </a:lnTo>
                <a:lnTo>
                  <a:pt x="93783" y="327724"/>
                </a:lnTo>
                <a:lnTo>
                  <a:pt x="226600" y="327724"/>
                </a:lnTo>
                <a:lnTo>
                  <a:pt x="262655" y="289934"/>
                </a:lnTo>
                <a:lnTo>
                  <a:pt x="287012" y="220855"/>
                </a:lnTo>
                <a:lnTo>
                  <a:pt x="290038" y="178339"/>
                </a:lnTo>
                <a:lnTo>
                  <a:pt x="287112" y="138563"/>
                </a:lnTo>
                <a:lnTo>
                  <a:pt x="278315" y="103423"/>
                </a:lnTo>
                <a:lnTo>
                  <a:pt x="263626" y="72943"/>
                </a:lnTo>
                <a:lnTo>
                  <a:pt x="243019" y="47147"/>
                </a:lnTo>
                <a:lnTo>
                  <a:pt x="229915" y="36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731498" y="4204668"/>
            <a:ext cx="42545" cy="364490"/>
          </a:xfrm>
          <a:custGeom>
            <a:avLst/>
            <a:gdLst/>
            <a:ahLst/>
            <a:cxnLst/>
            <a:rect l="l" t="t" r="r" b="b"/>
            <a:pathLst>
              <a:path w="42545" h="364489">
                <a:moveTo>
                  <a:pt x="0" y="0"/>
                </a:moveTo>
                <a:lnTo>
                  <a:pt x="42419" y="0"/>
                </a:lnTo>
                <a:lnTo>
                  <a:pt x="42419" y="364366"/>
                </a:lnTo>
                <a:lnTo>
                  <a:pt x="0" y="36436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855434" y="4199031"/>
            <a:ext cx="274955" cy="374650"/>
          </a:xfrm>
          <a:custGeom>
            <a:avLst/>
            <a:gdLst/>
            <a:ahLst/>
            <a:cxnLst/>
            <a:rect l="l" t="t" r="r" b="b"/>
            <a:pathLst>
              <a:path w="274954" h="374650">
                <a:moveTo>
                  <a:pt x="175045" y="0"/>
                </a:moveTo>
                <a:lnTo>
                  <a:pt x="126747" y="5284"/>
                </a:lnTo>
                <a:lnTo>
                  <a:pt x="81517" y="23061"/>
                </a:lnTo>
                <a:lnTo>
                  <a:pt x="46348" y="51087"/>
                </a:lnTo>
                <a:lnTo>
                  <a:pt x="20953" y="88145"/>
                </a:lnTo>
                <a:lnTo>
                  <a:pt x="4727" y="136445"/>
                </a:lnTo>
                <a:lnTo>
                  <a:pt x="0" y="187051"/>
                </a:lnTo>
                <a:lnTo>
                  <a:pt x="2691" y="229431"/>
                </a:lnTo>
                <a:lnTo>
                  <a:pt x="24364" y="298719"/>
                </a:lnTo>
                <a:lnTo>
                  <a:pt x="67590" y="347159"/>
                </a:lnTo>
                <a:lnTo>
                  <a:pt x="129686" y="371582"/>
                </a:lnTo>
                <a:lnTo>
                  <a:pt x="167633" y="374616"/>
                </a:lnTo>
                <a:lnTo>
                  <a:pt x="191223" y="374180"/>
                </a:lnTo>
                <a:lnTo>
                  <a:pt x="214717" y="371701"/>
                </a:lnTo>
                <a:lnTo>
                  <a:pt x="237923" y="367157"/>
                </a:lnTo>
                <a:lnTo>
                  <a:pt x="260650" y="360523"/>
                </a:lnTo>
                <a:lnTo>
                  <a:pt x="260650" y="337206"/>
                </a:lnTo>
                <a:lnTo>
                  <a:pt x="174023" y="337206"/>
                </a:lnTo>
                <a:lnTo>
                  <a:pt x="144791" y="334756"/>
                </a:lnTo>
                <a:lnTo>
                  <a:pt x="97156" y="315153"/>
                </a:lnTo>
                <a:lnTo>
                  <a:pt x="63988" y="276530"/>
                </a:lnTo>
                <a:lnTo>
                  <a:pt x="47299" y="221287"/>
                </a:lnTo>
                <a:lnTo>
                  <a:pt x="45231" y="187565"/>
                </a:lnTo>
                <a:lnTo>
                  <a:pt x="47383" y="154646"/>
                </a:lnTo>
                <a:lnTo>
                  <a:pt x="64527" y="99859"/>
                </a:lnTo>
                <a:lnTo>
                  <a:pt x="98159" y="60407"/>
                </a:lnTo>
                <a:lnTo>
                  <a:pt x="145306" y="40421"/>
                </a:lnTo>
                <a:lnTo>
                  <a:pt x="173766" y="37923"/>
                </a:lnTo>
                <a:lnTo>
                  <a:pt x="266647" y="37923"/>
                </a:lnTo>
                <a:lnTo>
                  <a:pt x="274961" y="21012"/>
                </a:lnTo>
                <a:lnTo>
                  <a:pt x="251048" y="11458"/>
                </a:lnTo>
                <a:lnTo>
                  <a:pt x="226248" y="4740"/>
                </a:lnTo>
                <a:lnTo>
                  <a:pt x="200826" y="904"/>
                </a:lnTo>
                <a:lnTo>
                  <a:pt x="175045" y="0"/>
                </a:lnTo>
                <a:close/>
              </a:path>
              <a:path w="274954" h="374650">
                <a:moveTo>
                  <a:pt x="260650" y="323369"/>
                </a:moveTo>
                <a:lnTo>
                  <a:pt x="239388" y="328991"/>
                </a:lnTo>
                <a:lnTo>
                  <a:pt x="217815" y="333171"/>
                </a:lnTo>
                <a:lnTo>
                  <a:pt x="196003" y="335909"/>
                </a:lnTo>
                <a:lnTo>
                  <a:pt x="174023" y="337206"/>
                </a:lnTo>
                <a:lnTo>
                  <a:pt x="260650" y="337206"/>
                </a:lnTo>
                <a:lnTo>
                  <a:pt x="260650" y="323369"/>
                </a:lnTo>
                <a:close/>
              </a:path>
              <a:path w="274954" h="374650">
                <a:moveTo>
                  <a:pt x="266647" y="37923"/>
                </a:moveTo>
                <a:lnTo>
                  <a:pt x="173766" y="37923"/>
                </a:lnTo>
                <a:lnTo>
                  <a:pt x="195300" y="39308"/>
                </a:lnTo>
                <a:lnTo>
                  <a:pt x="216474" y="43047"/>
                </a:lnTo>
                <a:lnTo>
                  <a:pt x="237121" y="49092"/>
                </a:lnTo>
                <a:lnTo>
                  <a:pt x="257073" y="57396"/>
                </a:lnTo>
                <a:lnTo>
                  <a:pt x="266647" y="379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194791" y="4204668"/>
            <a:ext cx="42545" cy="364490"/>
          </a:xfrm>
          <a:custGeom>
            <a:avLst/>
            <a:gdLst/>
            <a:ahLst/>
            <a:cxnLst/>
            <a:rect l="l" t="t" r="r" b="b"/>
            <a:pathLst>
              <a:path w="42545" h="364489">
                <a:moveTo>
                  <a:pt x="0" y="0"/>
                </a:moveTo>
                <a:lnTo>
                  <a:pt x="42163" y="0"/>
                </a:lnTo>
                <a:lnTo>
                  <a:pt x="42163" y="364366"/>
                </a:lnTo>
                <a:lnTo>
                  <a:pt x="0" y="36436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36616" y="4204668"/>
            <a:ext cx="283845" cy="364490"/>
          </a:xfrm>
          <a:custGeom>
            <a:avLst/>
            <a:gdLst/>
            <a:ahLst/>
            <a:cxnLst/>
            <a:rect l="l" t="t" r="r" b="b"/>
            <a:pathLst>
              <a:path w="283845" h="364489">
                <a:moveTo>
                  <a:pt x="85595" y="58164"/>
                </a:moveTo>
                <a:lnTo>
                  <a:pt x="37053" y="58164"/>
                </a:lnTo>
                <a:lnTo>
                  <a:pt x="235352" y="364366"/>
                </a:lnTo>
                <a:lnTo>
                  <a:pt x="283649" y="364366"/>
                </a:lnTo>
                <a:lnTo>
                  <a:pt x="283649" y="304664"/>
                </a:lnTo>
                <a:lnTo>
                  <a:pt x="245828" y="304664"/>
                </a:lnTo>
                <a:lnTo>
                  <a:pt x="85595" y="58164"/>
                </a:lnTo>
                <a:close/>
              </a:path>
              <a:path w="283845" h="364489">
                <a:moveTo>
                  <a:pt x="47786" y="0"/>
                </a:moveTo>
                <a:lnTo>
                  <a:pt x="0" y="0"/>
                </a:lnTo>
                <a:lnTo>
                  <a:pt x="0" y="363855"/>
                </a:lnTo>
                <a:lnTo>
                  <a:pt x="39098" y="363855"/>
                </a:lnTo>
                <a:lnTo>
                  <a:pt x="39098" y="156815"/>
                </a:lnTo>
                <a:lnTo>
                  <a:pt x="38858" y="133798"/>
                </a:lnTo>
                <a:lnTo>
                  <a:pt x="38139" y="109700"/>
                </a:lnTo>
                <a:lnTo>
                  <a:pt x="36941" y="84497"/>
                </a:lnTo>
                <a:lnTo>
                  <a:pt x="35264" y="58164"/>
                </a:lnTo>
                <a:lnTo>
                  <a:pt x="85595" y="58164"/>
                </a:lnTo>
                <a:lnTo>
                  <a:pt x="47786" y="0"/>
                </a:lnTo>
                <a:close/>
              </a:path>
              <a:path w="283845" h="364489">
                <a:moveTo>
                  <a:pt x="283649" y="0"/>
                </a:moveTo>
                <a:lnTo>
                  <a:pt x="244295" y="0"/>
                </a:lnTo>
                <a:lnTo>
                  <a:pt x="244244" y="218664"/>
                </a:lnTo>
                <a:lnTo>
                  <a:pt x="244455" y="230483"/>
                </a:lnTo>
                <a:lnTo>
                  <a:pt x="244906" y="244801"/>
                </a:lnTo>
                <a:lnTo>
                  <a:pt x="245573" y="261616"/>
                </a:lnTo>
                <a:lnTo>
                  <a:pt x="247873" y="304664"/>
                </a:lnTo>
                <a:lnTo>
                  <a:pt x="283649" y="304664"/>
                </a:lnTo>
                <a:lnTo>
                  <a:pt x="2836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720692" y="4204969"/>
            <a:ext cx="202565" cy="364490"/>
          </a:xfrm>
          <a:custGeom>
            <a:avLst/>
            <a:gdLst/>
            <a:ahLst/>
            <a:cxnLst/>
            <a:rect l="l" t="t" r="r" b="b"/>
            <a:pathLst>
              <a:path w="202565" h="364489">
                <a:moveTo>
                  <a:pt x="202387" y="0"/>
                </a:moveTo>
                <a:lnTo>
                  <a:pt x="0" y="0"/>
                </a:lnTo>
                <a:lnTo>
                  <a:pt x="0" y="36830"/>
                </a:lnTo>
                <a:lnTo>
                  <a:pt x="0" y="154940"/>
                </a:lnTo>
                <a:lnTo>
                  <a:pt x="0" y="191770"/>
                </a:lnTo>
                <a:lnTo>
                  <a:pt x="0" y="326390"/>
                </a:lnTo>
                <a:lnTo>
                  <a:pt x="0" y="364490"/>
                </a:lnTo>
                <a:lnTo>
                  <a:pt x="202387" y="364490"/>
                </a:lnTo>
                <a:lnTo>
                  <a:pt x="202387" y="326390"/>
                </a:lnTo>
                <a:lnTo>
                  <a:pt x="42164" y="326390"/>
                </a:lnTo>
                <a:lnTo>
                  <a:pt x="42164" y="191770"/>
                </a:lnTo>
                <a:lnTo>
                  <a:pt x="192925" y="191770"/>
                </a:lnTo>
                <a:lnTo>
                  <a:pt x="192925" y="154940"/>
                </a:lnTo>
                <a:lnTo>
                  <a:pt x="42164" y="154940"/>
                </a:lnTo>
                <a:lnTo>
                  <a:pt x="42164" y="36830"/>
                </a:lnTo>
                <a:lnTo>
                  <a:pt x="202387" y="36830"/>
                </a:lnTo>
                <a:lnTo>
                  <a:pt x="2023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444668" y="4796676"/>
            <a:ext cx="2910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  <a:hlinkClick r:id="rId6"/>
              </a:rPr>
              <a:t>ww</a:t>
            </a:r>
            <a:r>
              <a:rPr sz="1800" u="heavy" spc="-10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  <a:hlinkClick r:id="rId6"/>
              </a:rPr>
              <a:t>w</a:t>
            </a:r>
            <a:r>
              <a:rPr sz="1800" u="heavy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  <a:hlinkClick r:id="rId6"/>
              </a:rPr>
              <a:t>.</a:t>
            </a:r>
            <a:r>
              <a:rPr sz="1800" u="heavy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  <a:hlinkClick r:id="rId6"/>
              </a:rPr>
              <a:t>deployedmedicine</a:t>
            </a:r>
            <a:r>
              <a:rPr sz="1800" u="heavy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  <a:hlinkClick r:id="rId6"/>
              </a:rPr>
              <a:t>.</a:t>
            </a:r>
            <a:r>
              <a:rPr sz="1800" u="heavy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  <a:hlinkClick r:id="rId6"/>
              </a:rPr>
              <a:t>com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23829" y="5639333"/>
            <a:ext cx="1446795" cy="39864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66652" y="5630062"/>
            <a:ext cx="1464387" cy="42181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3842" y="1672519"/>
            <a:ext cx="5702300" cy="4403725"/>
            <a:chOff x="583842" y="1672519"/>
            <a:chExt cx="5702300" cy="4403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842" y="1750338"/>
              <a:ext cx="5702162" cy="43254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9229" y="1672519"/>
              <a:ext cx="3290402" cy="426863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28</a:t>
            </a:fld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20939" y="914217"/>
            <a:ext cx="3150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REFERENCES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6364744" y="2034170"/>
            <a:ext cx="5114290" cy="1358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TCCC:</a:t>
            </a:r>
            <a:r>
              <a:rPr sz="2100" b="1" spc="-3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Guidelines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7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JTS/CoTCCC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ts val="1800"/>
              </a:lnSpc>
              <a:spcBef>
                <a:spcPts val="795"/>
              </a:spcBef>
            </a:pP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These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guidelines, updated </a:t>
            </a:r>
            <a:r>
              <a:rPr sz="1600" b="1" spc="-15" dirty="0">
                <a:solidFill>
                  <a:srgbClr val="2E3334"/>
                </a:solidFill>
                <a:latin typeface="Arial"/>
                <a:cs typeface="Arial"/>
              </a:rPr>
              <a:t>regularly,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are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the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result of </a:t>
            </a:r>
            <a:r>
              <a:rPr sz="1600" b="1" spc="-4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decisions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made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by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CoTCCC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in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exploring evidence-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based</a:t>
            </a:r>
            <a:r>
              <a:rPr sz="16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research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on best practices.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64744" y="4214051"/>
            <a:ext cx="4621530" cy="1558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PHTLS:</a:t>
            </a:r>
            <a:r>
              <a:rPr sz="2100" b="1" spc="-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Military</a:t>
            </a:r>
            <a:r>
              <a:rPr sz="21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Edition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7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5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NAEMT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ts val="1800"/>
              </a:lnSpc>
              <a:spcBef>
                <a:spcPts val="560"/>
              </a:spcBef>
            </a:pP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Prehospital </a:t>
            </a:r>
            <a:r>
              <a:rPr sz="1600" b="1" spc="-20" dirty="0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Life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Support (PHTLS),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Military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Edition, teaches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and reinforces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the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principles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of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rapidly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assessing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a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patient </a:t>
            </a:r>
            <a:r>
              <a:rPr sz="1600" b="1" spc="-4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using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an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orderly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approach.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30807" y="907374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CHECK</a:t>
            </a:r>
            <a:r>
              <a:rPr sz="3600" spc="-3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ON</a:t>
            </a:r>
            <a:r>
              <a:rPr sz="3600" spc="-3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616667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75065" y="1790978"/>
            <a:ext cx="615516" cy="65172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3997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Which</a:t>
            </a:r>
            <a:r>
              <a:rPr spc="-10" dirty="0"/>
              <a:t> </a:t>
            </a:r>
            <a:r>
              <a:rPr spc="-5" dirty="0"/>
              <a:t>factors influence TCCC?</a:t>
            </a:r>
          </a:p>
          <a:p>
            <a:pPr marL="2327275">
              <a:lnSpc>
                <a:spcPct val="100000"/>
              </a:lnSpc>
              <a:spcBef>
                <a:spcPts val="35"/>
              </a:spcBef>
            </a:pPr>
            <a:endParaRPr sz="3200"/>
          </a:p>
          <a:p>
            <a:pPr marL="2339975">
              <a:lnSpc>
                <a:spcPct val="100000"/>
              </a:lnSpc>
            </a:pPr>
            <a:r>
              <a:rPr spc="-5" dirty="0"/>
              <a:t>What</a:t>
            </a:r>
            <a:r>
              <a:rPr spc="-10" dirty="0"/>
              <a:t> </a:t>
            </a:r>
            <a:r>
              <a:rPr dirty="0"/>
              <a:t>are</a:t>
            </a:r>
            <a:r>
              <a:rPr spc="-5" dirty="0"/>
              <a:t> the phases</a:t>
            </a:r>
            <a:r>
              <a:rPr dirty="0"/>
              <a:t> </a:t>
            </a:r>
            <a:r>
              <a:rPr spc="-5" dirty="0"/>
              <a:t>of</a:t>
            </a:r>
            <a:r>
              <a:rPr spc="-10" dirty="0"/>
              <a:t> </a:t>
            </a:r>
            <a:r>
              <a:rPr dirty="0"/>
              <a:t>care</a:t>
            </a:r>
            <a:r>
              <a:rPr spc="-5" dirty="0"/>
              <a:t> in</a:t>
            </a:r>
            <a:r>
              <a:rPr spc="-10" dirty="0"/>
              <a:t> </a:t>
            </a:r>
            <a:r>
              <a:rPr spc="-5" dirty="0"/>
              <a:t>TCCC?</a:t>
            </a:r>
          </a:p>
          <a:p>
            <a:pPr marL="2339975" marR="5080">
              <a:lnSpc>
                <a:spcPts val="7080"/>
              </a:lnSpc>
              <a:spcBef>
                <a:spcPts val="855"/>
              </a:spcBef>
            </a:pPr>
            <a:r>
              <a:rPr spc="-5" dirty="0"/>
              <a:t>What is</a:t>
            </a:r>
            <a:r>
              <a:rPr spc="5" dirty="0"/>
              <a:t> </a:t>
            </a:r>
            <a:r>
              <a:rPr spc="-5" dirty="0"/>
              <a:t>the</a:t>
            </a:r>
            <a:r>
              <a:rPr spc="5" dirty="0"/>
              <a:t> </a:t>
            </a:r>
            <a:r>
              <a:rPr spc="-5" dirty="0"/>
              <a:t>most</a:t>
            </a:r>
            <a:r>
              <a:rPr dirty="0"/>
              <a:t> </a:t>
            </a:r>
            <a:r>
              <a:rPr spc="-5" dirty="0"/>
              <a:t>essential</a:t>
            </a:r>
            <a:r>
              <a:rPr dirty="0"/>
              <a:t> </a:t>
            </a:r>
            <a:r>
              <a:rPr spc="-5" dirty="0"/>
              <a:t>treatment</a:t>
            </a:r>
            <a:r>
              <a:rPr dirty="0"/>
              <a:t> task</a:t>
            </a:r>
            <a:r>
              <a:rPr spc="5" dirty="0"/>
              <a:t> </a:t>
            </a:r>
            <a:r>
              <a:rPr spc="-5" dirty="0"/>
              <a:t>in CUF? </a:t>
            </a:r>
            <a:r>
              <a:rPr spc="-760" dirty="0"/>
              <a:t> </a:t>
            </a:r>
            <a:r>
              <a:rPr spc="-5" dirty="0"/>
              <a:t>What</a:t>
            </a:r>
            <a:r>
              <a:rPr spc="-10" dirty="0"/>
              <a:t> </a:t>
            </a:r>
            <a:r>
              <a:rPr spc="-5" dirty="0"/>
              <a:t>is</a:t>
            </a:r>
            <a:r>
              <a:rPr dirty="0"/>
              <a:t> every </a:t>
            </a:r>
            <a:r>
              <a:rPr spc="-5" dirty="0"/>
              <a:t>first responder’s</a:t>
            </a:r>
            <a:r>
              <a:rPr dirty="0"/>
              <a:t> </a:t>
            </a:r>
            <a:r>
              <a:rPr spc="-5" dirty="0"/>
              <a:t>role</a:t>
            </a:r>
            <a:r>
              <a:rPr dirty="0"/>
              <a:t> </a:t>
            </a:r>
            <a:r>
              <a:rPr spc="-5" dirty="0"/>
              <a:t>in CUF?</a:t>
            </a:r>
          </a:p>
          <a:p>
            <a:pPr marL="2327275">
              <a:lnSpc>
                <a:spcPct val="100000"/>
              </a:lnSpc>
              <a:spcBef>
                <a:spcPts val="45"/>
              </a:spcBef>
            </a:pPr>
            <a:endParaRPr sz="2450"/>
          </a:p>
          <a:p>
            <a:pPr marL="2339975">
              <a:lnSpc>
                <a:spcPct val="100000"/>
              </a:lnSpc>
            </a:pPr>
            <a:r>
              <a:rPr spc="-5" dirty="0"/>
              <a:t>What</a:t>
            </a:r>
            <a:r>
              <a:rPr spc="-15" dirty="0"/>
              <a:t> </a:t>
            </a:r>
            <a:r>
              <a:rPr spc="-5" dirty="0"/>
              <a:t>does </a:t>
            </a:r>
            <a:r>
              <a:rPr dirty="0"/>
              <a:t>MARCH</a:t>
            </a:r>
            <a:r>
              <a:rPr spc="-5" dirty="0"/>
              <a:t> </a:t>
            </a:r>
            <a:r>
              <a:rPr spc="-95" dirty="0"/>
              <a:t>PAWS</a:t>
            </a:r>
            <a:r>
              <a:rPr spc="-5" dirty="0"/>
              <a:t> stand</a:t>
            </a:r>
            <a:r>
              <a:rPr spc="-10" dirty="0"/>
              <a:t> </a:t>
            </a:r>
            <a:r>
              <a:rPr spc="-5" dirty="0"/>
              <a:t>for?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75065" y="2687278"/>
            <a:ext cx="615516" cy="65172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75065" y="3583578"/>
            <a:ext cx="615516" cy="6517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75065" y="4479878"/>
            <a:ext cx="615516" cy="6517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75065" y="5376176"/>
            <a:ext cx="615516" cy="651722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29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1:</a:t>
            </a:r>
            <a:r>
              <a:rPr spc="-5" dirty="0"/>
              <a:t> Principles</a:t>
            </a:r>
            <a:r>
              <a:rPr dirty="0"/>
              <a:t> </a:t>
            </a:r>
            <a:r>
              <a:rPr spc="-5" dirty="0"/>
              <a:t>and</a:t>
            </a:r>
            <a:r>
              <a:rPr spc="-80" dirty="0"/>
              <a:t> </a:t>
            </a:r>
            <a:r>
              <a:rPr spc="-5" dirty="0"/>
              <a:t>Application of TCCC</a:t>
            </a:r>
          </a:p>
        </p:txBody>
      </p:sp>
      <p:sp>
        <p:nvSpPr>
          <p:cNvPr id="3" name="object 3"/>
          <p:cNvSpPr/>
          <p:nvPr/>
        </p:nvSpPr>
        <p:spPr>
          <a:xfrm>
            <a:off x="982493" y="1560323"/>
            <a:ext cx="10311765" cy="3976370"/>
          </a:xfrm>
          <a:custGeom>
            <a:avLst/>
            <a:gdLst/>
            <a:ahLst/>
            <a:cxnLst/>
            <a:rect l="l" t="t" r="r" b="b"/>
            <a:pathLst>
              <a:path w="10311765" h="3976370">
                <a:moveTo>
                  <a:pt x="390712" y="1"/>
                </a:moveTo>
                <a:lnTo>
                  <a:pt x="441413" y="1"/>
                </a:lnTo>
                <a:lnTo>
                  <a:pt x="492113" y="1"/>
                </a:lnTo>
                <a:lnTo>
                  <a:pt x="542813" y="1"/>
                </a:lnTo>
                <a:lnTo>
                  <a:pt x="593513" y="1"/>
                </a:lnTo>
                <a:lnTo>
                  <a:pt x="644214" y="1"/>
                </a:lnTo>
                <a:lnTo>
                  <a:pt x="694914" y="1"/>
                </a:lnTo>
                <a:lnTo>
                  <a:pt x="745614" y="1"/>
                </a:lnTo>
                <a:lnTo>
                  <a:pt x="796315" y="1"/>
                </a:lnTo>
                <a:lnTo>
                  <a:pt x="847015" y="1"/>
                </a:lnTo>
                <a:lnTo>
                  <a:pt x="897715" y="1"/>
                </a:lnTo>
                <a:lnTo>
                  <a:pt x="948415" y="1"/>
                </a:lnTo>
                <a:lnTo>
                  <a:pt x="999116" y="1"/>
                </a:lnTo>
                <a:lnTo>
                  <a:pt x="1049816" y="1"/>
                </a:lnTo>
                <a:lnTo>
                  <a:pt x="1100516" y="1"/>
                </a:lnTo>
                <a:lnTo>
                  <a:pt x="1151216" y="1"/>
                </a:lnTo>
                <a:lnTo>
                  <a:pt x="1201917" y="1"/>
                </a:lnTo>
                <a:lnTo>
                  <a:pt x="1252617" y="1"/>
                </a:lnTo>
                <a:lnTo>
                  <a:pt x="1303317" y="1"/>
                </a:lnTo>
                <a:lnTo>
                  <a:pt x="1354017" y="1"/>
                </a:lnTo>
                <a:lnTo>
                  <a:pt x="1404718" y="1"/>
                </a:lnTo>
                <a:lnTo>
                  <a:pt x="1455418" y="1"/>
                </a:lnTo>
                <a:lnTo>
                  <a:pt x="1506118" y="1"/>
                </a:lnTo>
                <a:lnTo>
                  <a:pt x="1556818" y="1"/>
                </a:lnTo>
                <a:lnTo>
                  <a:pt x="1607519" y="1"/>
                </a:lnTo>
                <a:lnTo>
                  <a:pt x="1658219" y="1"/>
                </a:lnTo>
                <a:lnTo>
                  <a:pt x="1708919" y="1"/>
                </a:lnTo>
                <a:lnTo>
                  <a:pt x="1759619" y="1"/>
                </a:lnTo>
                <a:lnTo>
                  <a:pt x="1810320" y="1"/>
                </a:lnTo>
                <a:lnTo>
                  <a:pt x="1861020" y="1"/>
                </a:lnTo>
                <a:lnTo>
                  <a:pt x="1911720" y="1"/>
                </a:lnTo>
                <a:lnTo>
                  <a:pt x="1962420" y="1"/>
                </a:lnTo>
                <a:lnTo>
                  <a:pt x="2013121" y="1"/>
                </a:lnTo>
                <a:lnTo>
                  <a:pt x="2063821" y="1"/>
                </a:lnTo>
                <a:lnTo>
                  <a:pt x="2114521" y="1"/>
                </a:lnTo>
                <a:lnTo>
                  <a:pt x="2165221" y="1"/>
                </a:lnTo>
                <a:lnTo>
                  <a:pt x="2215922" y="1"/>
                </a:lnTo>
                <a:lnTo>
                  <a:pt x="2266622" y="1"/>
                </a:lnTo>
                <a:lnTo>
                  <a:pt x="2317322" y="1"/>
                </a:lnTo>
                <a:lnTo>
                  <a:pt x="2368022" y="1"/>
                </a:lnTo>
                <a:lnTo>
                  <a:pt x="2418723" y="1"/>
                </a:lnTo>
                <a:lnTo>
                  <a:pt x="2469423" y="1"/>
                </a:lnTo>
                <a:lnTo>
                  <a:pt x="2520123" y="1"/>
                </a:lnTo>
                <a:lnTo>
                  <a:pt x="2570823" y="1"/>
                </a:lnTo>
                <a:lnTo>
                  <a:pt x="2621524" y="1"/>
                </a:lnTo>
                <a:lnTo>
                  <a:pt x="2672224" y="1"/>
                </a:lnTo>
                <a:lnTo>
                  <a:pt x="2722924" y="1"/>
                </a:lnTo>
                <a:lnTo>
                  <a:pt x="2773625" y="1"/>
                </a:lnTo>
                <a:lnTo>
                  <a:pt x="2824325" y="1"/>
                </a:lnTo>
                <a:lnTo>
                  <a:pt x="2875025" y="1"/>
                </a:lnTo>
                <a:lnTo>
                  <a:pt x="2925725" y="1"/>
                </a:lnTo>
                <a:lnTo>
                  <a:pt x="2976426" y="1"/>
                </a:lnTo>
                <a:lnTo>
                  <a:pt x="3027126" y="1"/>
                </a:lnTo>
                <a:lnTo>
                  <a:pt x="3077826" y="1"/>
                </a:lnTo>
                <a:lnTo>
                  <a:pt x="3128526" y="1"/>
                </a:lnTo>
                <a:lnTo>
                  <a:pt x="3179227" y="1"/>
                </a:lnTo>
                <a:lnTo>
                  <a:pt x="3229927" y="1"/>
                </a:lnTo>
                <a:lnTo>
                  <a:pt x="3280627" y="1"/>
                </a:lnTo>
                <a:lnTo>
                  <a:pt x="3331327" y="1"/>
                </a:lnTo>
                <a:lnTo>
                  <a:pt x="3382028" y="1"/>
                </a:lnTo>
                <a:lnTo>
                  <a:pt x="3432728" y="1"/>
                </a:lnTo>
                <a:lnTo>
                  <a:pt x="3483428" y="1"/>
                </a:lnTo>
                <a:lnTo>
                  <a:pt x="3534128" y="1"/>
                </a:lnTo>
                <a:lnTo>
                  <a:pt x="3584829" y="1"/>
                </a:lnTo>
                <a:lnTo>
                  <a:pt x="3635529" y="1"/>
                </a:lnTo>
                <a:lnTo>
                  <a:pt x="3686229" y="1"/>
                </a:lnTo>
                <a:lnTo>
                  <a:pt x="3736929" y="1"/>
                </a:lnTo>
                <a:lnTo>
                  <a:pt x="3787630" y="1"/>
                </a:lnTo>
                <a:lnTo>
                  <a:pt x="3838330" y="1"/>
                </a:lnTo>
                <a:lnTo>
                  <a:pt x="3889030" y="1"/>
                </a:lnTo>
                <a:lnTo>
                  <a:pt x="3939730" y="1"/>
                </a:lnTo>
                <a:lnTo>
                  <a:pt x="3990431" y="1"/>
                </a:lnTo>
                <a:lnTo>
                  <a:pt x="4041131" y="1"/>
                </a:lnTo>
                <a:lnTo>
                  <a:pt x="4091831" y="1"/>
                </a:lnTo>
                <a:lnTo>
                  <a:pt x="4142532" y="1"/>
                </a:lnTo>
                <a:lnTo>
                  <a:pt x="4193232" y="1"/>
                </a:lnTo>
                <a:lnTo>
                  <a:pt x="4243932" y="1"/>
                </a:lnTo>
                <a:lnTo>
                  <a:pt x="4294632" y="1"/>
                </a:lnTo>
                <a:lnTo>
                  <a:pt x="4345333" y="1"/>
                </a:lnTo>
                <a:lnTo>
                  <a:pt x="4396033" y="0"/>
                </a:lnTo>
                <a:lnTo>
                  <a:pt x="4446733" y="0"/>
                </a:lnTo>
                <a:lnTo>
                  <a:pt x="4497433" y="0"/>
                </a:lnTo>
                <a:lnTo>
                  <a:pt x="4548134" y="0"/>
                </a:lnTo>
                <a:lnTo>
                  <a:pt x="4598834" y="0"/>
                </a:lnTo>
                <a:lnTo>
                  <a:pt x="4649534" y="0"/>
                </a:lnTo>
                <a:lnTo>
                  <a:pt x="4700234" y="0"/>
                </a:lnTo>
                <a:lnTo>
                  <a:pt x="4750935" y="0"/>
                </a:lnTo>
                <a:lnTo>
                  <a:pt x="4801635" y="0"/>
                </a:lnTo>
                <a:lnTo>
                  <a:pt x="4852335" y="0"/>
                </a:lnTo>
                <a:lnTo>
                  <a:pt x="4903035" y="0"/>
                </a:lnTo>
                <a:lnTo>
                  <a:pt x="4953736" y="0"/>
                </a:lnTo>
                <a:lnTo>
                  <a:pt x="5004436" y="0"/>
                </a:lnTo>
                <a:lnTo>
                  <a:pt x="5055136" y="0"/>
                </a:lnTo>
                <a:lnTo>
                  <a:pt x="5105836" y="0"/>
                </a:lnTo>
                <a:lnTo>
                  <a:pt x="5156537" y="0"/>
                </a:lnTo>
                <a:lnTo>
                  <a:pt x="5207237" y="0"/>
                </a:lnTo>
                <a:lnTo>
                  <a:pt x="5257937" y="0"/>
                </a:lnTo>
                <a:lnTo>
                  <a:pt x="5308638" y="0"/>
                </a:lnTo>
                <a:lnTo>
                  <a:pt x="5359338" y="0"/>
                </a:lnTo>
                <a:lnTo>
                  <a:pt x="5410038" y="0"/>
                </a:lnTo>
                <a:lnTo>
                  <a:pt x="5460738" y="0"/>
                </a:lnTo>
                <a:lnTo>
                  <a:pt x="5511439" y="0"/>
                </a:lnTo>
                <a:lnTo>
                  <a:pt x="5562139" y="0"/>
                </a:lnTo>
                <a:lnTo>
                  <a:pt x="5612839" y="0"/>
                </a:lnTo>
                <a:lnTo>
                  <a:pt x="5663539" y="0"/>
                </a:lnTo>
                <a:lnTo>
                  <a:pt x="5714240" y="0"/>
                </a:lnTo>
                <a:lnTo>
                  <a:pt x="5764940" y="0"/>
                </a:lnTo>
                <a:lnTo>
                  <a:pt x="5815640" y="0"/>
                </a:lnTo>
                <a:lnTo>
                  <a:pt x="5866340" y="0"/>
                </a:lnTo>
                <a:lnTo>
                  <a:pt x="5917041" y="0"/>
                </a:lnTo>
                <a:lnTo>
                  <a:pt x="5967741" y="0"/>
                </a:lnTo>
                <a:lnTo>
                  <a:pt x="6018441" y="0"/>
                </a:lnTo>
                <a:lnTo>
                  <a:pt x="6069142" y="0"/>
                </a:lnTo>
                <a:lnTo>
                  <a:pt x="6119842" y="0"/>
                </a:lnTo>
                <a:lnTo>
                  <a:pt x="6170542" y="0"/>
                </a:lnTo>
                <a:lnTo>
                  <a:pt x="6221242" y="0"/>
                </a:lnTo>
                <a:lnTo>
                  <a:pt x="6271943" y="0"/>
                </a:lnTo>
                <a:lnTo>
                  <a:pt x="6322643" y="0"/>
                </a:lnTo>
                <a:lnTo>
                  <a:pt x="6373343" y="0"/>
                </a:lnTo>
                <a:lnTo>
                  <a:pt x="6424043" y="0"/>
                </a:lnTo>
                <a:lnTo>
                  <a:pt x="6474744" y="0"/>
                </a:lnTo>
                <a:lnTo>
                  <a:pt x="6525444" y="0"/>
                </a:lnTo>
                <a:lnTo>
                  <a:pt x="6576144" y="0"/>
                </a:lnTo>
                <a:lnTo>
                  <a:pt x="6626844" y="0"/>
                </a:lnTo>
                <a:lnTo>
                  <a:pt x="6677545" y="0"/>
                </a:lnTo>
                <a:lnTo>
                  <a:pt x="6728245" y="0"/>
                </a:lnTo>
                <a:lnTo>
                  <a:pt x="6778945" y="0"/>
                </a:lnTo>
                <a:lnTo>
                  <a:pt x="6829646" y="0"/>
                </a:lnTo>
                <a:lnTo>
                  <a:pt x="6880346" y="0"/>
                </a:lnTo>
                <a:lnTo>
                  <a:pt x="6931046" y="0"/>
                </a:lnTo>
                <a:lnTo>
                  <a:pt x="6981746" y="0"/>
                </a:lnTo>
                <a:lnTo>
                  <a:pt x="7032447" y="0"/>
                </a:lnTo>
                <a:lnTo>
                  <a:pt x="7083147" y="0"/>
                </a:lnTo>
                <a:lnTo>
                  <a:pt x="7133847" y="0"/>
                </a:lnTo>
                <a:lnTo>
                  <a:pt x="7184547" y="0"/>
                </a:lnTo>
                <a:lnTo>
                  <a:pt x="7235248" y="0"/>
                </a:lnTo>
                <a:lnTo>
                  <a:pt x="7285948" y="0"/>
                </a:lnTo>
                <a:lnTo>
                  <a:pt x="7336648" y="0"/>
                </a:lnTo>
                <a:lnTo>
                  <a:pt x="7387349" y="0"/>
                </a:lnTo>
                <a:lnTo>
                  <a:pt x="7438049" y="0"/>
                </a:lnTo>
                <a:lnTo>
                  <a:pt x="7488749" y="0"/>
                </a:lnTo>
                <a:lnTo>
                  <a:pt x="7539449" y="0"/>
                </a:lnTo>
                <a:lnTo>
                  <a:pt x="7590150" y="0"/>
                </a:lnTo>
                <a:lnTo>
                  <a:pt x="7640850" y="0"/>
                </a:lnTo>
                <a:lnTo>
                  <a:pt x="7691550" y="0"/>
                </a:lnTo>
                <a:lnTo>
                  <a:pt x="7742250" y="0"/>
                </a:lnTo>
                <a:lnTo>
                  <a:pt x="7792951" y="0"/>
                </a:lnTo>
                <a:lnTo>
                  <a:pt x="7843651" y="0"/>
                </a:lnTo>
                <a:lnTo>
                  <a:pt x="7894351" y="0"/>
                </a:lnTo>
                <a:lnTo>
                  <a:pt x="7945051" y="0"/>
                </a:lnTo>
                <a:lnTo>
                  <a:pt x="7995752" y="0"/>
                </a:lnTo>
                <a:lnTo>
                  <a:pt x="8046452" y="0"/>
                </a:lnTo>
                <a:lnTo>
                  <a:pt x="8097152" y="0"/>
                </a:lnTo>
                <a:lnTo>
                  <a:pt x="8147853" y="0"/>
                </a:lnTo>
                <a:lnTo>
                  <a:pt x="8198553" y="0"/>
                </a:lnTo>
                <a:lnTo>
                  <a:pt x="8249253" y="0"/>
                </a:lnTo>
                <a:lnTo>
                  <a:pt x="8299953" y="0"/>
                </a:lnTo>
                <a:lnTo>
                  <a:pt x="8350654" y="0"/>
                </a:lnTo>
                <a:lnTo>
                  <a:pt x="8401354" y="0"/>
                </a:lnTo>
                <a:lnTo>
                  <a:pt x="8452054" y="0"/>
                </a:lnTo>
                <a:lnTo>
                  <a:pt x="8502755" y="0"/>
                </a:lnTo>
                <a:lnTo>
                  <a:pt x="8553455" y="0"/>
                </a:lnTo>
                <a:lnTo>
                  <a:pt x="8604155" y="0"/>
                </a:lnTo>
                <a:lnTo>
                  <a:pt x="8654855" y="0"/>
                </a:lnTo>
                <a:lnTo>
                  <a:pt x="8705556" y="0"/>
                </a:lnTo>
                <a:lnTo>
                  <a:pt x="8756256" y="0"/>
                </a:lnTo>
                <a:lnTo>
                  <a:pt x="8806956" y="0"/>
                </a:lnTo>
                <a:lnTo>
                  <a:pt x="8857656" y="0"/>
                </a:lnTo>
                <a:lnTo>
                  <a:pt x="8908357" y="0"/>
                </a:lnTo>
                <a:lnTo>
                  <a:pt x="8959057" y="0"/>
                </a:lnTo>
                <a:lnTo>
                  <a:pt x="9018291" y="2345"/>
                </a:lnTo>
                <a:lnTo>
                  <a:pt x="9075467" y="9204"/>
                </a:lnTo>
                <a:lnTo>
                  <a:pt x="9130188" y="20308"/>
                </a:lnTo>
                <a:lnTo>
                  <a:pt x="9182057" y="35391"/>
                </a:lnTo>
                <a:lnTo>
                  <a:pt x="9230677" y="54186"/>
                </a:lnTo>
                <a:lnTo>
                  <a:pt x="9275650" y="76426"/>
                </a:lnTo>
                <a:lnTo>
                  <a:pt x="9316579" y="101842"/>
                </a:lnTo>
                <a:lnTo>
                  <a:pt x="9353067" y="130169"/>
                </a:lnTo>
                <a:lnTo>
                  <a:pt x="9384716" y="161139"/>
                </a:lnTo>
                <a:lnTo>
                  <a:pt x="9411130" y="194484"/>
                </a:lnTo>
                <a:lnTo>
                  <a:pt x="9431910" y="229938"/>
                </a:lnTo>
                <a:lnTo>
                  <a:pt x="9446660" y="267234"/>
                </a:lnTo>
                <a:lnTo>
                  <a:pt x="10311321" y="1950918"/>
                </a:lnTo>
                <a:lnTo>
                  <a:pt x="9446660" y="3709066"/>
                </a:lnTo>
                <a:lnTo>
                  <a:pt x="9431910" y="3746362"/>
                </a:lnTo>
                <a:lnTo>
                  <a:pt x="9411130" y="3781816"/>
                </a:lnTo>
                <a:lnTo>
                  <a:pt x="9384716" y="3815162"/>
                </a:lnTo>
                <a:lnTo>
                  <a:pt x="9353067" y="3846132"/>
                </a:lnTo>
                <a:lnTo>
                  <a:pt x="9316579" y="3874458"/>
                </a:lnTo>
                <a:lnTo>
                  <a:pt x="9275650" y="3899875"/>
                </a:lnTo>
                <a:lnTo>
                  <a:pt x="9230677" y="3922114"/>
                </a:lnTo>
                <a:lnTo>
                  <a:pt x="9182057" y="3940909"/>
                </a:lnTo>
                <a:lnTo>
                  <a:pt x="9130188" y="3955992"/>
                </a:lnTo>
                <a:lnTo>
                  <a:pt x="9075467" y="3967097"/>
                </a:lnTo>
                <a:lnTo>
                  <a:pt x="9018291" y="3973955"/>
                </a:lnTo>
                <a:lnTo>
                  <a:pt x="8959057" y="3976301"/>
                </a:lnTo>
                <a:lnTo>
                  <a:pt x="458805" y="3976301"/>
                </a:lnTo>
                <a:lnTo>
                  <a:pt x="401328" y="3974049"/>
                </a:lnTo>
                <a:lnTo>
                  <a:pt x="346839" y="3967462"/>
                </a:lnTo>
                <a:lnTo>
                  <a:pt x="295540" y="3956789"/>
                </a:lnTo>
                <a:lnTo>
                  <a:pt x="247636" y="3942283"/>
                </a:lnTo>
                <a:lnTo>
                  <a:pt x="203330" y="3924194"/>
                </a:lnTo>
                <a:lnTo>
                  <a:pt x="162824" y="3902774"/>
                </a:lnTo>
                <a:lnTo>
                  <a:pt x="126322" y="3878273"/>
                </a:lnTo>
                <a:lnTo>
                  <a:pt x="94028" y="3850944"/>
                </a:lnTo>
                <a:lnTo>
                  <a:pt x="66144" y="3821036"/>
                </a:lnTo>
                <a:lnTo>
                  <a:pt x="42874" y="3788801"/>
                </a:lnTo>
                <a:lnTo>
                  <a:pt x="24421" y="3754491"/>
                </a:lnTo>
                <a:lnTo>
                  <a:pt x="10989" y="3718355"/>
                </a:lnTo>
                <a:lnTo>
                  <a:pt x="2781" y="3680647"/>
                </a:lnTo>
                <a:lnTo>
                  <a:pt x="0" y="3641615"/>
                </a:lnTo>
                <a:lnTo>
                  <a:pt x="0" y="317351"/>
                </a:lnTo>
                <a:lnTo>
                  <a:pt x="2075" y="275660"/>
                </a:lnTo>
                <a:lnTo>
                  <a:pt x="8382" y="236047"/>
                </a:lnTo>
                <a:lnTo>
                  <a:pt x="19036" y="198730"/>
                </a:lnTo>
                <a:lnTo>
                  <a:pt x="53863" y="131859"/>
                </a:lnTo>
                <a:lnTo>
                  <a:pt x="107500" y="76799"/>
                </a:lnTo>
                <a:lnTo>
                  <a:pt x="141668" y="54245"/>
                </a:lnTo>
                <a:lnTo>
                  <a:pt x="180891" y="35301"/>
                </a:lnTo>
                <a:lnTo>
                  <a:pt x="225290" y="20186"/>
                </a:lnTo>
                <a:lnTo>
                  <a:pt x="274981" y="9118"/>
                </a:lnTo>
                <a:lnTo>
                  <a:pt x="330082" y="2317"/>
                </a:lnTo>
                <a:lnTo>
                  <a:pt x="390712" y="1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41219" y="5691523"/>
            <a:ext cx="10106660" cy="454659"/>
            <a:chOff x="941219" y="5691523"/>
            <a:chExt cx="10106660" cy="454659"/>
          </a:xfrm>
        </p:grpSpPr>
        <p:sp>
          <p:nvSpPr>
            <p:cNvPr id="5" name="object 5"/>
            <p:cNvSpPr/>
            <p:nvPr/>
          </p:nvSpPr>
          <p:spPr>
            <a:xfrm>
              <a:off x="982494" y="5732798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816754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816754" y="371576"/>
                  </a:lnTo>
                  <a:lnTo>
                    <a:pt x="10024089" y="185788"/>
                  </a:lnTo>
                  <a:lnTo>
                    <a:pt x="981675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2494" y="5732798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816754" y="0"/>
                  </a:lnTo>
                  <a:lnTo>
                    <a:pt x="10024089" y="185789"/>
                  </a:lnTo>
                  <a:lnTo>
                    <a:pt x="9816754" y="371576"/>
                  </a:lnTo>
                  <a:lnTo>
                    <a:pt x="0" y="371576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62113" y="4939549"/>
            <a:ext cx="5922010" cy="1132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YOU</a:t>
            </a:r>
            <a:r>
              <a:rPr sz="18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ARE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 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48661" y="1347955"/>
            <a:ext cx="2580005" cy="437515"/>
          </a:xfrm>
          <a:custGeom>
            <a:avLst/>
            <a:gdLst/>
            <a:ahLst/>
            <a:cxnLst/>
            <a:rect l="l" t="t" r="r" b="b"/>
            <a:pathLst>
              <a:path w="2580004" h="437514">
                <a:moveTo>
                  <a:pt x="2579485" y="0"/>
                </a:moveTo>
                <a:lnTo>
                  <a:pt x="0" y="0"/>
                </a:lnTo>
                <a:lnTo>
                  <a:pt x="0" y="437068"/>
                </a:lnTo>
                <a:lnTo>
                  <a:pt x="2579485" y="437068"/>
                </a:lnTo>
                <a:lnTo>
                  <a:pt x="25794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721118" y="844854"/>
            <a:ext cx="4750435" cy="90360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TCCC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ROLE-BASED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TRAINING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SPECTRUM</a:t>
            </a:r>
            <a:endParaRPr sz="1800">
              <a:latin typeface="Arial"/>
              <a:cs typeface="Arial"/>
            </a:endParaRPr>
          </a:p>
          <a:p>
            <a:pPr marL="992505">
              <a:lnSpc>
                <a:spcPct val="100000"/>
              </a:lnSpc>
              <a:spcBef>
                <a:spcPts val="1075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08911" y="1776559"/>
            <a:ext cx="2519680" cy="617855"/>
            <a:chOff x="2508911" y="1776559"/>
            <a:chExt cx="2519680" cy="617855"/>
          </a:xfrm>
        </p:grpSpPr>
        <p:sp>
          <p:nvSpPr>
            <p:cNvPr id="11" name="object 11"/>
            <p:cNvSpPr/>
            <p:nvPr/>
          </p:nvSpPr>
          <p:spPr>
            <a:xfrm>
              <a:off x="2521611" y="2053568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82706" y="1776559"/>
              <a:ext cx="1771650" cy="617855"/>
            </a:xfrm>
            <a:custGeom>
              <a:avLst/>
              <a:gdLst/>
              <a:ahLst/>
              <a:cxnLst/>
              <a:rect l="l" t="t" r="r" b="b"/>
              <a:pathLst>
                <a:path w="1771650" h="617855">
                  <a:moveTo>
                    <a:pt x="1771656" y="0"/>
                  </a:moveTo>
                  <a:lnTo>
                    <a:pt x="0" y="0"/>
                  </a:lnTo>
                  <a:lnTo>
                    <a:pt x="0" y="617361"/>
                  </a:lnTo>
                  <a:lnTo>
                    <a:pt x="1771656" y="617361"/>
                  </a:lnTo>
                  <a:lnTo>
                    <a:pt x="1771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983249" y="1791756"/>
            <a:ext cx="157480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73660" marR="5080" indent="-61594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NMED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109158" y="1762200"/>
            <a:ext cx="7052309" cy="3497579"/>
            <a:chOff x="2109158" y="1762200"/>
            <a:chExt cx="7052309" cy="3497579"/>
          </a:xfrm>
        </p:grpSpPr>
        <p:sp>
          <p:nvSpPr>
            <p:cNvPr id="15" name="object 15"/>
            <p:cNvSpPr/>
            <p:nvPr/>
          </p:nvSpPr>
          <p:spPr>
            <a:xfrm>
              <a:off x="7680659" y="5003373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35109" y="2418177"/>
              <a:ext cx="1525949" cy="23348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39023" y="2418177"/>
              <a:ext cx="1547097" cy="23672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9158" y="2418179"/>
              <a:ext cx="1547096" cy="23672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24278" y="2036970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85508" y="1762200"/>
              <a:ext cx="1635125" cy="591820"/>
            </a:xfrm>
            <a:custGeom>
              <a:avLst/>
              <a:gdLst/>
              <a:ahLst/>
              <a:cxnLst/>
              <a:rect l="l" t="t" r="r" b="b"/>
              <a:pathLst>
                <a:path w="1635125" h="591819">
                  <a:moveTo>
                    <a:pt x="1634933" y="0"/>
                  </a:moveTo>
                  <a:lnTo>
                    <a:pt x="0" y="0"/>
                  </a:lnTo>
                  <a:lnTo>
                    <a:pt x="0" y="591439"/>
                  </a:lnTo>
                  <a:lnTo>
                    <a:pt x="1634933" y="591439"/>
                  </a:lnTo>
                  <a:lnTo>
                    <a:pt x="1634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778969" y="1777399"/>
            <a:ext cx="144843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92405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 PERS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NNEL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59709" y="2395858"/>
            <a:ext cx="1933028" cy="2957766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1746053" y="659653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3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1:</a:t>
            </a:r>
            <a:r>
              <a:rPr spc="-5" dirty="0"/>
              <a:t> Principles</a:t>
            </a:r>
            <a:r>
              <a:rPr dirty="0"/>
              <a:t> </a:t>
            </a:r>
            <a:r>
              <a:rPr spc="-5" dirty="0"/>
              <a:t>and</a:t>
            </a:r>
            <a:r>
              <a:rPr spc="-80" dirty="0"/>
              <a:t> </a:t>
            </a:r>
            <a:r>
              <a:rPr spc="-5" dirty="0"/>
              <a:t>Application of TCCC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03226" y="2631234"/>
            <a:ext cx="678560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60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96314" y="1207790"/>
            <a:ext cx="1497388" cy="14351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824" y="1256812"/>
            <a:ext cx="2625206" cy="235690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723" y="4101389"/>
            <a:ext cx="2514600" cy="18288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30</a:t>
            </a:fld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85959" y="1212925"/>
            <a:ext cx="6306185" cy="5645150"/>
            <a:chOff x="5885959" y="1212925"/>
            <a:chExt cx="6306185" cy="5645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5959" y="1212925"/>
              <a:ext cx="4899025" cy="56450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6759" y="1245725"/>
              <a:ext cx="4797346" cy="55944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66300" y="1899060"/>
              <a:ext cx="3325699" cy="47493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59870" y="2550287"/>
              <a:ext cx="2865256" cy="407106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1:</a:t>
            </a:r>
            <a:r>
              <a:rPr spc="-5" dirty="0"/>
              <a:t> Principles</a:t>
            </a:r>
            <a:r>
              <a:rPr dirty="0"/>
              <a:t> </a:t>
            </a:r>
            <a:r>
              <a:rPr spc="-5" dirty="0"/>
              <a:t>and</a:t>
            </a:r>
            <a:r>
              <a:rPr spc="-80" dirty="0"/>
              <a:t> </a:t>
            </a:r>
            <a:r>
              <a:rPr spc="-5" dirty="0"/>
              <a:t>Application of TCCC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78260" y="1259039"/>
            <a:ext cx="3413760" cy="71247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2530"/>
              </a:lnSpc>
              <a:spcBef>
                <a:spcPts val="475"/>
              </a:spcBef>
            </a:pPr>
            <a:r>
              <a:rPr sz="2400" spc="-5" dirty="0">
                <a:latin typeface="Arial MT"/>
                <a:cs typeface="Arial MT"/>
              </a:rPr>
              <a:t>This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isn’t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just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your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typical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5" dirty="0">
                <a:latin typeface="Arial MT"/>
                <a:cs typeface="Arial MT"/>
              </a:rPr>
              <a:t>first</a:t>
            </a:r>
            <a:r>
              <a:rPr sz="2400" spc="-1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aid</a:t>
            </a:r>
            <a:r>
              <a:rPr sz="2400" spc="-5" dirty="0">
                <a:latin typeface="Arial MT"/>
                <a:cs typeface="Arial MT"/>
              </a:rPr>
              <a:t> training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8260" y="5582154"/>
            <a:ext cx="25895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u="heavy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  <a:hlinkClick r:id="rId6"/>
              </a:rPr>
              <a:t>ww</a:t>
            </a:r>
            <a:r>
              <a:rPr sz="1600" u="heavy" spc="-9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  <a:hlinkClick r:id="rId6"/>
              </a:rPr>
              <a:t>w</a:t>
            </a:r>
            <a:r>
              <a:rPr sz="1600" u="heavy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  <a:hlinkClick r:id="rId6"/>
              </a:rPr>
              <a:t>.</a:t>
            </a:r>
            <a:r>
              <a:rPr sz="1600" u="heavy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  <a:hlinkClick r:id="rId6"/>
              </a:rPr>
              <a:t>deployedmedicine</a:t>
            </a:r>
            <a:r>
              <a:rPr sz="1600" u="heavy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  <a:hlinkClick r:id="rId6"/>
              </a:rPr>
              <a:t>.</a:t>
            </a:r>
            <a:r>
              <a:rPr sz="1600" u="heavy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 MT"/>
                <a:cs typeface="Arial MT"/>
                <a:hlinkClick r:id="rId6"/>
              </a:rPr>
              <a:t>com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78398" y="2122182"/>
            <a:ext cx="308610" cy="364490"/>
          </a:xfrm>
          <a:custGeom>
            <a:avLst/>
            <a:gdLst/>
            <a:ahLst/>
            <a:cxnLst/>
            <a:rect l="l" t="t" r="r" b="b"/>
            <a:pathLst>
              <a:path w="308609" h="364489">
                <a:moveTo>
                  <a:pt x="125725" y="0"/>
                </a:moveTo>
                <a:lnTo>
                  <a:pt x="0" y="0"/>
                </a:lnTo>
                <a:lnTo>
                  <a:pt x="0" y="364366"/>
                </a:lnTo>
                <a:lnTo>
                  <a:pt x="117548" y="364366"/>
                </a:lnTo>
                <a:lnTo>
                  <a:pt x="160279" y="361292"/>
                </a:lnTo>
                <a:lnTo>
                  <a:pt x="197979" y="352067"/>
                </a:lnTo>
                <a:lnTo>
                  <a:pt x="258095" y="315170"/>
                </a:lnTo>
                <a:lnTo>
                  <a:pt x="282028" y="283653"/>
                </a:lnTo>
                <a:lnTo>
                  <a:pt x="98127" y="283653"/>
                </a:lnTo>
                <a:lnTo>
                  <a:pt x="98127" y="79433"/>
                </a:lnTo>
                <a:lnTo>
                  <a:pt x="286398" y="79433"/>
                </a:lnTo>
                <a:lnTo>
                  <a:pt x="281588" y="69784"/>
                </a:lnTo>
                <a:lnTo>
                  <a:pt x="260650" y="44841"/>
                </a:lnTo>
                <a:lnTo>
                  <a:pt x="234393" y="25187"/>
                </a:lnTo>
                <a:lnTo>
                  <a:pt x="203154" y="11178"/>
                </a:lnTo>
                <a:lnTo>
                  <a:pt x="166931" y="2790"/>
                </a:lnTo>
                <a:lnTo>
                  <a:pt x="125725" y="0"/>
                </a:lnTo>
                <a:close/>
              </a:path>
              <a:path w="308609" h="364489">
                <a:moveTo>
                  <a:pt x="307938" y="177827"/>
                </a:moveTo>
                <a:lnTo>
                  <a:pt x="206476" y="177827"/>
                </a:lnTo>
                <a:lnTo>
                  <a:pt x="205142" y="203147"/>
                </a:lnTo>
                <a:lnTo>
                  <a:pt x="201173" y="224910"/>
                </a:lnTo>
                <a:lnTo>
                  <a:pt x="173535" y="269167"/>
                </a:lnTo>
                <a:lnTo>
                  <a:pt x="119848" y="283653"/>
                </a:lnTo>
                <a:lnTo>
                  <a:pt x="282028" y="283653"/>
                </a:lnTo>
                <a:lnTo>
                  <a:pt x="295691" y="255210"/>
                </a:lnTo>
                <a:lnTo>
                  <a:pt x="305062" y="217448"/>
                </a:lnTo>
                <a:lnTo>
                  <a:pt x="307938" y="177827"/>
                </a:lnTo>
                <a:close/>
              </a:path>
              <a:path w="308609" h="364489">
                <a:moveTo>
                  <a:pt x="286398" y="79433"/>
                </a:moveTo>
                <a:lnTo>
                  <a:pt x="126492" y="79433"/>
                </a:lnTo>
                <a:lnTo>
                  <a:pt x="145326" y="80966"/>
                </a:lnTo>
                <a:lnTo>
                  <a:pt x="161596" y="85550"/>
                </a:lnTo>
                <a:lnTo>
                  <a:pt x="195224" y="117476"/>
                </a:lnTo>
                <a:lnTo>
                  <a:pt x="205014" y="154582"/>
                </a:lnTo>
                <a:lnTo>
                  <a:pt x="206220" y="178084"/>
                </a:lnTo>
                <a:lnTo>
                  <a:pt x="206476" y="177827"/>
                </a:lnTo>
                <a:lnTo>
                  <a:pt x="307938" y="177827"/>
                </a:lnTo>
                <a:lnTo>
                  <a:pt x="308180" y="174496"/>
                </a:lnTo>
                <a:lnTo>
                  <a:pt x="305354" y="134563"/>
                </a:lnTo>
                <a:lnTo>
                  <a:pt x="296489" y="99675"/>
                </a:lnTo>
                <a:lnTo>
                  <a:pt x="286398" y="794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51991" y="2122169"/>
            <a:ext cx="215900" cy="364490"/>
          </a:xfrm>
          <a:custGeom>
            <a:avLst/>
            <a:gdLst/>
            <a:ahLst/>
            <a:cxnLst/>
            <a:rect l="l" t="t" r="r" b="b"/>
            <a:pathLst>
              <a:path w="215900" h="364489">
                <a:moveTo>
                  <a:pt x="215671" y="0"/>
                </a:moveTo>
                <a:lnTo>
                  <a:pt x="0" y="0"/>
                </a:lnTo>
                <a:lnTo>
                  <a:pt x="0" y="78740"/>
                </a:lnTo>
                <a:lnTo>
                  <a:pt x="0" y="135890"/>
                </a:lnTo>
                <a:lnTo>
                  <a:pt x="0" y="215900"/>
                </a:lnTo>
                <a:lnTo>
                  <a:pt x="0" y="284480"/>
                </a:lnTo>
                <a:lnTo>
                  <a:pt x="0" y="364490"/>
                </a:lnTo>
                <a:lnTo>
                  <a:pt x="215671" y="364490"/>
                </a:lnTo>
                <a:lnTo>
                  <a:pt x="215671" y="284480"/>
                </a:lnTo>
                <a:lnTo>
                  <a:pt x="98132" y="284480"/>
                </a:lnTo>
                <a:lnTo>
                  <a:pt x="98132" y="215900"/>
                </a:lnTo>
                <a:lnTo>
                  <a:pt x="206984" y="215900"/>
                </a:lnTo>
                <a:lnTo>
                  <a:pt x="206984" y="135890"/>
                </a:lnTo>
                <a:lnTo>
                  <a:pt x="98132" y="135890"/>
                </a:lnTo>
                <a:lnTo>
                  <a:pt x="98132" y="78740"/>
                </a:lnTo>
                <a:lnTo>
                  <a:pt x="215671" y="78740"/>
                </a:lnTo>
                <a:lnTo>
                  <a:pt x="2156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31302" y="2122182"/>
            <a:ext cx="264160" cy="364490"/>
          </a:xfrm>
          <a:custGeom>
            <a:avLst/>
            <a:gdLst/>
            <a:ahLst/>
            <a:cxnLst/>
            <a:rect l="l" t="t" r="r" b="b"/>
            <a:pathLst>
              <a:path w="264160" h="364489">
                <a:moveTo>
                  <a:pt x="125981" y="0"/>
                </a:moveTo>
                <a:lnTo>
                  <a:pt x="0" y="0"/>
                </a:lnTo>
                <a:lnTo>
                  <a:pt x="0" y="364366"/>
                </a:lnTo>
                <a:lnTo>
                  <a:pt x="98127" y="364366"/>
                </a:lnTo>
                <a:lnTo>
                  <a:pt x="98127" y="243424"/>
                </a:lnTo>
                <a:lnTo>
                  <a:pt x="125981" y="243424"/>
                </a:lnTo>
                <a:lnTo>
                  <a:pt x="184403" y="235352"/>
                </a:lnTo>
                <a:lnTo>
                  <a:pt x="227685" y="210369"/>
                </a:lnTo>
                <a:lnTo>
                  <a:pt x="254708" y="170012"/>
                </a:lnTo>
                <a:lnTo>
                  <a:pt x="256517" y="163222"/>
                </a:lnTo>
                <a:lnTo>
                  <a:pt x="98127" y="163222"/>
                </a:lnTo>
                <a:lnTo>
                  <a:pt x="97871" y="79433"/>
                </a:lnTo>
                <a:lnTo>
                  <a:pt x="258842" y="79433"/>
                </a:lnTo>
                <a:lnTo>
                  <a:pt x="255284" y="66685"/>
                </a:lnTo>
                <a:lnTo>
                  <a:pt x="229219" y="30236"/>
                </a:lnTo>
                <a:lnTo>
                  <a:pt x="185937" y="7527"/>
                </a:lnTo>
                <a:lnTo>
                  <a:pt x="158031" y="1877"/>
                </a:lnTo>
                <a:lnTo>
                  <a:pt x="125981" y="0"/>
                </a:lnTo>
                <a:close/>
              </a:path>
              <a:path w="264160" h="364489">
                <a:moveTo>
                  <a:pt x="258842" y="79433"/>
                </a:moveTo>
                <a:lnTo>
                  <a:pt x="123681" y="79433"/>
                </a:lnTo>
                <a:lnTo>
                  <a:pt x="141457" y="81739"/>
                </a:lnTo>
                <a:lnTo>
                  <a:pt x="154154" y="88657"/>
                </a:lnTo>
                <a:lnTo>
                  <a:pt x="161773" y="100187"/>
                </a:lnTo>
                <a:lnTo>
                  <a:pt x="164312" y="116330"/>
                </a:lnTo>
                <a:lnTo>
                  <a:pt x="163856" y="125839"/>
                </a:lnTo>
                <a:lnTo>
                  <a:pt x="134988" y="160499"/>
                </a:lnTo>
                <a:lnTo>
                  <a:pt x="116015" y="163222"/>
                </a:lnTo>
                <a:lnTo>
                  <a:pt x="256517" y="163222"/>
                </a:lnTo>
                <a:lnTo>
                  <a:pt x="261464" y="144645"/>
                </a:lnTo>
                <a:lnTo>
                  <a:pt x="263716" y="115818"/>
                </a:lnTo>
                <a:lnTo>
                  <a:pt x="261704" y="89690"/>
                </a:lnTo>
                <a:lnTo>
                  <a:pt x="258842" y="794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53018" y="2060549"/>
            <a:ext cx="1289685" cy="484505"/>
          </a:xfrm>
          <a:custGeom>
            <a:avLst/>
            <a:gdLst/>
            <a:ahLst/>
            <a:cxnLst/>
            <a:rect l="l" t="t" r="r" b="b"/>
            <a:pathLst>
              <a:path w="1289685" h="484505">
                <a:moveTo>
                  <a:pt x="238163" y="346100"/>
                </a:moveTo>
                <a:lnTo>
                  <a:pt x="98132" y="346100"/>
                </a:lnTo>
                <a:lnTo>
                  <a:pt x="98132" y="61620"/>
                </a:lnTo>
                <a:lnTo>
                  <a:pt x="0" y="61620"/>
                </a:lnTo>
                <a:lnTo>
                  <a:pt x="0" y="346100"/>
                </a:lnTo>
                <a:lnTo>
                  <a:pt x="0" y="426110"/>
                </a:lnTo>
                <a:lnTo>
                  <a:pt x="238163" y="426110"/>
                </a:lnTo>
                <a:lnTo>
                  <a:pt x="238163" y="346100"/>
                </a:lnTo>
                <a:close/>
              </a:path>
              <a:path w="1289685" h="484505">
                <a:moveTo>
                  <a:pt x="710399" y="150037"/>
                </a:moveTo>
                <a:lnTo>
                  <a:pt x="703681" y="136867"/>
                </a:lnTo>
                <a:lnTo>
                  <a:pt x="692226" y="114439"/>
                </a:lnTo>
                <a:lnTo>
                  <a:pt x="668718" y="82550"/>
                </a:lnTo>
                <a:lnTo>
                  <a:pt x="660234" y="74295"/>
                </a:lnTo>
                <a:lnTo>
                  <a:pt x="640359" y="54952"/>
                </a:lnTo>
                <a:lnTo>
                  <a:pt x="611505" y="34836"/>
                </a:lnTo>
                <a:lnTo>
                  <a:pt x="611505" y="322491"/>
                </a:lnTo>
                <a:lnTo>
                  <a:pt x="611505" y="423951"/>
                </a:lnTo>
                <a:lnTo>
                  <a:pt x="593331" y="435381"/>
                </a:lnTo>
                <a:lnTo>
                  <a:pt x="574141" y="444969"/>
                </a:lnTo>
                <a:lnTo>
                  <a:pt x="554088" y="452640"/>
                </a:lnTo>
                <a:lnTo>
                  <a:pt x="533311" y="458292"/>
                </a:lnTo>
                <a:lnTo>
                  <a:pt x="574179" y="387311"/>
                </a:lnTo>
                <a:lnTo>
                  <a:pt x="611505" y="322491"/>
                </a:lnTo>
                <a:lnTo>
                  <a:pt x="611505" y="34836"/>
                </a:lnTo>
                <a:lnTo>
                  <a:pt x="607682" y="32169"/>
                </a:lnTo>
                <a:lnTo>
                  <a:pt x="599617" y="28384"/>
                </a:lnTo>
                <a:lnTo>
                  <a:pt x="599617" y="109461"/>
                </a:lnTo>
                <a:lnTo>
                  <a:pt x="595668" y="121335"/>
                </a:lnTo>
                <a:lnTo>
                  <a:pt x="587413" y="130746"/>
                </a:lnTo>
                <a:lnTo>
                  <a:pt x="576592" y="136042"/>
                </a:lnTo>
                <a:lnTo>
                  <a:pt x="564578" y="136867"/>
                </a:lnTo>
                <a:lnTo>
                  <a:pt x="552729" y="132867"/>
                </a:lnTo>
                <a:lnTo>
                  <a:pt x="552475" y="132867"/>
                </a:lnTo>
                <a:lnTo>
                  <a:pt x="543242" y="124599"/>
                </a:lnTo>
                <a:lnTo>
                  <a:pt x="538035" y="113753"/>
                </a:lnTo>
                <a:lnTo>
                  <a:pt x="537248" y="101701"/>
                </a:lnTo>
                <a:lnTo>
                  <a:pt x="541235" y="89827"/>
                </a:lnTo>
                <a:lnTo>
                  <a:pt x="549376" y="80416"/>
                </a:lnTo>
                <a:lnTo>
                  <a:pt x="560171" y="75120"/>
                </a:lnTo>
                <a:lnTo>
                  <a:pt x="572173" y="74295"/>
                </a:lnTo>
                <a:lnTo>
                  <a:pt x="583907" y="78295"/>
                </a:lnTo>
                <a:lnTo>
                  <a:pt x="593331" y="86575"/>
                </a:lnTo>
                <a:lnTo>
                  <a:pt x="598703" y="97421"/>
                </a:lnTo>
                <a:lnTo>
                  <a:pt x="599617" y="109461"/>
                </a:lnTo>
                <a:lnTo>
                  <a:pt x="599617" y="28384"/>
                </a:lnTo>
                <a:lnTo>
                  <a:pt x="571690" y="15227"/>
                </a:lnTo>
                <a:lnTo>
                  <a:pt x="533628" y="4470"/>
                </a:lnTo>
                <a:lnTo>
                  <a:pt x="518998" y="2806"/>
                </a:lnTo>
                <a:lnTo>
                  <a:pt x="518998" y="265607"/>
                </a:lnTo>
                <a:lnTo>
                  <a:pt x="448729" y="387311"/>
                </a:lnTo>
                <a:lnTo>
                  <a:pt x="425221" y="373481"/>
                </a:lnTo>
                <a:lnTo>
                  <a:pt x="432879" y="360159"/>
                </a:lnTo>
                <a:lnTo>
                  <a:pt x="495236" y="251764"/>
                </a:lnTo>
                <a:lnTo>
                  <a:pt x="518998" y="265607"/>
                </a:lnTo>
                <a:lnTo>
                  <a:pt x="518998" y="2806"/>
                </a:lnTo>
                <a:lnTo>
                  <a:pt x="508012" y="1562"/>
                </a:lnTo>
                <a:lnTo>
                  <a:pt x="508012" y="185140"/>
                </a:lnTo>
                <a:lnTo>
                  <a:pt x="407593" y="360159"/>
                </a:lnTo>
                <a:lnTo>
                  <a:pt x="383819" y="346316"/>
                </a:lnTo>
                <a:lnTo>
                  <a:pt x="484251" y="171564"/>
                </a:lnTo>
                <a:lnTo>
                  <a:pt x="508012" y="185140"/>
                </a:lnTo>
                <a:lnTo>
                  <a:pt x="508012" y="1562"/>
                </a:lnTo>
                <a:lnTo>
                  <a:pt x="494334" y="0"/>
                </a:lnTo>
                <a:lnTo>
                  <a:pt x="454609" y="1930"/>
                </a:lnTo>
                <a:lnTo>
                  <a:pt x="262191" y="335559"/>
                </a:lnTo>
                <a:lnTo>
                  <a:pt x="278599" y="368236"/>
                </a:lnTo>
                <a:lnTo>
                  <a:pt x="299618" y="397954"/>
                </a:lnTo>
                <a:lnTo>
                  <a:pt x="324853" y="424192"/>
                </a:lnTo>
                <a:lnTo>
                  <a:pt x="353923" y="446506"/>
                </a:lnTo>
                <a:lnTo>
                  <a:pt x="354431" y="446506"/>
                </a:lnTo>
                <a:lnTo>
                  <a:pt x="363639" y="451891"/>
                </a:lnTo>
                <a:lnTo>
                  <a:pt x="390982" y="465721"/>
                </a:lnTo>
                <a:lnTo>
                  <a:pt x="394817" y="467512"/>
                </a:lnTo>
                <a:lnTo>
                  <a:pt x="400177" y="469569"/>
                </a:lnTo>
                <a:lnTo>
                  <a:pt x="404012" y="471106"/>
                </a:lnTo>
                <a:lnTo>
                  <a:pt x="409371" y="472897"/>
                </a:lnTo>
                <a:lnTo>
                  <a:pt x="413727" y="474433"/>
                </a:lnTo>
                <a:lnTo>
                  <a:pt x="418579" y="475970"/>
                </a:lnTo>
                <a:lnTo>
                  <a:pt x="423430" y="477253"/>
                </a:lnTo>
                <a:lnTo>
                  <a:pt x="428282" y="478282"/>
                </a:lnTo>
                <a:lnTo>
                  <a:pt x="433146" y="479564"/>
                </a:lnTo>
                <a:lnTo>
                  <a:pt x="463042" y="484174"/>
                </a:lnTo>
                <a:lnTo>
                  <a:pt x="499325" y="484174"/>
                </a:lnTo>
                <a:lnTo>
                  <a:pt x="570395" y="469468"/>
                </a:lnTo>
                <a:lnTo>
                  <a:pt x="633996" y="434200"/>
                </a:lnTo>
                <a:lnTo>
                  <a:pt x="633996" y="322491"/>
                </a:lnTo>
                <a:lnTo>
                  <a:pt x="633996" y="282511"/>
                </a:lnTo>
                <a:lnTo>
                  <a:pt x="651725" y="251764"/>
                </a:lnTo>
                <a:lnTo>
                  <a:pt x="697992" y="171564"/>
                </a:lnTo>
                <a:lnTo>
                  <a:pt x="710399" y="150037"/>
                </a:lnTo>
                <a:close/>
              </a:path>
              <a:path w="1289685" h="484505">
                <a:moveTo>
                  <a:pt x="1034173" y="61633"/>
                </a:moveTo>
                <a:lnTo>
                  <a:pt x="927862" y="61633"/>
                </a:lnTo>
                <a:lnTo>
                  <a:pt x="865009" y="196672"/>
                </a:lnTo>
                <a:lnTo>
                  <a:pt x="802652" y="61633"/>
                </a:lnTo>
                <a:lnTo>
                  <a:pt x="695833" y="61633"/>
                </a:lnTo>
                <a:lnTo>
                  <a:pt x="815682" y="286613"/>
                </a:lnTo>
                <a:lnTo>
                  <a:pt x="815682" y="426008"/>
                </a:lnTo>
                <a:lnTo>
                  <a:pt x="914323" y="426008"/>
                </a:lnTo>
                <a:lnTo>
                  <a:pt x="914323" y="283794"/>
                </a:lnTo>
                <a:lnTo>
                  <a:pt x="961326" y="196672"/>
                </a:lnTo>
                <a:lnTo>
                  <a:pt x="1034173" y="61633"/>
                </a:lnTo>
                <a:close/>
              </a:path>
              <a:path w="1289685" h="484505">
                <a:moveTo>
                  <a:pt x="1289202" y="61620"/>
                </a:moveTo>
                <a:lnTo>
                  <a:pt x="1073531" y="61620"/>
                </a:lnTo>
                <a:lnTo>
                  <a:pt x="1073531" y="140360"/>
                </a:lnTo>
                <a:lnTo>
                  <a:pt x="1073531" y="197510"/>
                </a:lnTo>
                <a:lnTo>
                  <a:pt x="1073531" y="277520"/>
                </a:lnTo>
                <a:lnTo>
                  <a:pt x="1073531" y="346100"/>
                </a:lnTo>
                <a:lnTo>
                  <a:pt x="1073531" y="426110"/>
                </a:lnTo>
                <a:lnTo>
                  <a:pt x="1289202" y="426110"/>
                </a:lnTo>
                <a:lnTo>
                  <a:pt x="1289202" y="346100"/>
                </a:lnTo>
                <a:lnTo>
                  <a:pt x="1171651" y="346100"/>
                </a:lnTo>
                <a:lnTo>
                  <a:pt x="1171651" y="277520"/>
                </a:lnTo>
                <a:lnTo>
                  <a:pt x="1280515" y="277520"/>
                </a:lnTo>
                <a:lnTo>
                  <a:pt x="1280515" y="197510"/>
                </a:lnTo>
                <a:lnTo>
                  <a:pt x="1171651" y="197510"/>
                </a:lnTo>
                <a:lnTo>
                  <a:pt x="1171651" y="140360"/>
                </a:lnTo>
                <a:lnTo>
                  <a:pt x="1289202" y="140360"/>
                </a:lnTo>
                <a:lnTo>
                  <a:pt x="1289202" y="616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05855" y="2122182"/>
            <a:ext cx="304800" cy="365125"/>
          </a:xfrm>
          <a:custGeom>
            <a:avLst/>
            <a:gdLst/>
            <a:ahLst/>
            <a:cxnLst/>
            <a:rect l="l" t="t" r="r" b="b"/>
            <a:pathLst>
              <a:path w="304800" h="365125">
                <a:moveTo>
                  <a:pt x="125980" y="0"/>
                </a:moveTo>
                <a:lnTo>
                  <a:pt x="0" y="0"/>
                </a:lnTo>
                <a:lnTo>
                  <a:pt x="0" y="364623"/>
                </a:lnTo>
                <a:lnTo>
                  <a:pt x="117547" y="364623"/>
                </a:lnTo>
                <a:lnTo>
                  <a:pt x="160430" y="361508"/>
                </a:lnTo>
                <a:lnTo>
                  <a:pt x="198234" y="352196"/>
                </a:lnTo>
                <a:lnTo>
                  <a:pt x="258606" y="315170"/>
                </a:lnTo>
                <a:lnTo>
                  <a:pt x="282432" y="283653"/>
                </a:lnTo>
                <a:lnTo>
                  <a:pt x="98381" y="283653"/>
                </a:lnTo>
                <a:lnTo>
                  <a:pt x="98381" y="79433"/>
                </a:lnTo>
                <a:lnTo>
                  <a:pt x="286667" y="79433"/>
                </a:lnTo>
                <a:lnTo>
                  <a:pt x="281848" y="69784"/>
                </a:lnTo>
                <a:lnTo>
                  <a:pt x="260904" y="44841"/>
                </a:lnTo>
                <a:lnTo>
                  <a:pt x="234648" y="25187"/>
                </a:lnTo>
                <a:lnTo>
                  <a:pt x="203409" y="11178"/>
                </a:lnTo>
                <a:lnTo>
                  <a:pt x="167186" y="2790"/>
                </a:lnTo>
                <a:lnTo>
                  <a:pt x="125980" y="0"/>
                </a:lnTo>
                <a:close/>
              </a:path>
              <a:path w="304800" h="365125">
                <a:moveTo>
                  <a:pt x="304373" y="177827"/>
                </a:moveTo>
                <a:lnTo>
                  <a:pt x="206730" y="177827"/>
                </a:lnTo>
                <a:lnTo>
                  <a:pt x="206730" y="178084"/>
                </a:lnTo>
                <a:lnTo>
                  <a:pt x="201428" y="224910"/>
                </a:lnTo>
                <a:lnTo>
                  <a:pt x="173790" y="269167"/>
                </a:lnTo>
                <a:lnTo>
                  <a:pt x="120103" y="283653"/>
                </a:lnTo>
                <a:lnTo>
                  <a:pt x="282432" y="283653"/>
                </a:lnTo>
                <a:lnTo>
                  <a:pt x="296106" y="255210"/>
                </a:lnTo>
                <a:lnTo>
                  <a:pt x="304373" y="222106"/>
                </a:lnTo>
                <a:lnTo>
                  <a:pt x="304373" y="177827"/>
                </a:lnTo>
                <a:close/>
              </a:path>
              <a:path w="304800" h="365125">
                <a:moveTo>
                  <a:pt x="206723" y="177956"/>
                </a:moveTo>
                <a:lnTo>
                  <a:pt x="206717" y="178084"/>
                </a:lnTo>
                <a:lnTo>
                  <a:pt x="206723" y="177956"/>
                </a:lnTo>
                <a:close/>
              </a:path>
              <a:path w="304800" h="365125">
                <a:moveTo>
                  <a:pt x="286667" y="79433"/>
                </a:moveTo>
                <a:lnTo>
                  <a:pt x="127002" y="79433"/>
                </a:lnTo>
                <a:lnTo>
                  <a:pt x="145724" y="80966"/>
                </a:lnTo>
                <a:lnTo>
                  <a:pt x="161979" y="85550"/>
                </a:lnTo>
                <a:lnTo>
                  <a:pt x="195519" y="117476"/>
                </a:lnTo>
                <a:lnTo>
                  <a:pt x="205484" y="154582"/>
                </a:lnTo>
                <a:lnTo>
                  <a:pt x="206723" y="177956"/>
                </a:lnTo>
                <a:lnTo>
                  <a:pt x="206730" y="177827"/>
                </a:lnTo>
                <a:lnTo>
                  <a:pt x="304373" y="177827"/>
                </a:lnTo>
                <a:lnTo>
                  <a:pt x="304373" y="129321"/>
                </a:lnTo>
                <a:lnTo>
                  <a:pt x="296777" y="99675"/>
                </a:lnTo>
                <a:lnTo>
                  <a:pt x="286667" y="794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88875" y="2680776"/>
            <a:ext cx="360680" cy="364490"/>
          </a:xfrm>
          <a:custGeom>
            <a:avLst/>
            <a:gdLst/>
            <a:ahLst/>
            <a:cxnLst/>
            <a:rect l="l" t="t" r="r" b="b"/>
            <a:pathLst>
              <a:path w="360680" h="364489">
                <a:moveTo>
                  <a:pt x="79349" y="40996"/>
                </a:moveTo>
                <a:lnTo>
                  <a:pt x="37564" y="40996"/>
                </a:lnTo>
                <a:lnTo>
                  <a:pt x="160734" y="364366"/>
                </a:lnTo>
                <a:lnTo>
                  <a:pt x="194976" y="364366"/>
                </a:lnTo>
                <a:lnTo>
                  <a:pt x="219538" y="300564"/>
                </a:lnTo>
                <a:lnTo>
                  <a:pt x="178877" y="300564"/>
                </a:lnTo>
                <a:lnTo>
                  <a:pt x="79349" y="40996"/>
                </a:lnTo>
                <a:close/>
              </a:path>
              <a:path w="360680" h="364489">
                <a:moveTo>
                  <a:pt x="360055" y="41766"/>
                </a:moveTo>
                <a:lnTo>
                  <a:pt x="321213" y="41766"/>
                </a:lnTo>
                <a:lnTo>
                  <a:pt x="319684" y="65119"/>
                </a:lnTo>
                <a:lnTo>
                  <a:pt x="318562" y="87536"/>
                </a:lnTo>
                <a:lnTo>
                  <a:pt x="317871" y="109040"/>
                </a:lnTo>
                <a:lnTo>
                  <a:pt x="317636" y="129655"/>
                </a:lnTo>
                <a:lnTo>
                  <a:pt x="317636" y="364366"/>
                </a:lnTo>
                <a:lnTo>
                  <a:pt x="360055" y="364366"/>
                </a:lnTo>
                <a:lnTo>
                  <a:pt x="360055" y="41766"/>
                </a:lnTo>
                <a:close/>
              </a:path>
              <a:path w="360680" h="364489">
                <a:moveTo>
                  <a:pt x="63629" y="0"/>
                </a:moveTo>
                <a:lnTo>
                  <a:pt x="0" y="0"/>
                </a:lnTo>
                <a:lnTo>
                  <a:pt x="0" y="364110"/>
                </a:lnTo>
                <a:lnTo>
                  <a:pt x="39097" y="364110"/>
                </a:lnTo>
                <a:lnTo>
                  <a:pt x="39073" y="129655"/>
                </a:lnTo>
                <a:lnTo>
                  <a:pt x="38862" y="106649"/>
                </a:lnTo>
                <a:lnTo>
                  <a:pt x="38171" y="82956"/>
                </a:lnTo>
                <a:lnTo>
                  <a:pt x="37049" y="61087"/>
                </a:lnTo>
                <a:lnTo>
                  <a:pt x="35519" y="40996"/>
                </a:lnTo>
                <a:lnTo>
                  <a:pt x="79349" y="40996"/>
                </a:lnTo>
                <a:lnTo>
                  <a:pt x="63629" y="0"/>
                </a:lnTo>
                <a:close/>
              </a:path>
              <a:path w="360680" h="364489">
                <a:moveTo>
                  <a:pt x="360055" y="0"/>
                </a:moveTo>
                <a:lnTo>
                  <a:pt x="296937" y="0"/>
                </a:lnTo>
                <a:lnTo>
                  <a:pt x="180666" y="300564"/>
                </a:lnTo>
                <a:lnTo>
                  <a:pt x="219538" y="300564"/>
                </a:lnTo>
                <a:lnTo>
                  <a:pt x="319168" y="41766"/>
                </a:lnTo>
                <a:lnTo>
                  <a:pt x="360055" y="41766"/>
                </a:lnTo>
                <a:lnTo>
                  <a:pt x="3600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48587" y="2680969"/>
            <a:ext cx="203200" cy="364490"/>
          </a:xfrm>
          <a:custGeom>
            <a:avLst/>
            <a:gdLst/>
            <a:ahLst/>
            <a:cxnLst/>
            <a:rect l="l" t="t" r="r" b="b"/>
            <a:pathLst>
              <a:path w="203200" h="364489">
                <a:moveTo>
                  <a:pt x="202641" y="0"/>
                </a:moveTo>
                <a:lnTo>
                  <a:pt x="0" y="0"/>
                </a:lnTo>
                <a:lnTo>
                  <a:pt x="0" y="38100"/>
                </a:lnTo>
                <a:lnTo>
                  <a:pt x="0" y="154940"/>
                </a:lnTo>
                <a:lnTo>
                  <a:pt x="0" y="191770"/>
                </a:lnTo>
                <a:lnTo>
                  <a:pt x="0" y="326390"/>
                </a:lnTo>
                <a:lnTo>
                  <a:pt x="0" y="364490"/>
                </a:lnTo>
                <a:lnTo>
                  <a:pt x="202641" y="364490"/>
                </a:lnTo>
                <a:lnTo>
                  <a:pt x="202641" y="326390"/>
                </a:lnTo>
                <a:lnTo>
                  <a:pt x="42164" y="326390"/>
                </a:lnTo>
                <a:lnTo>
                  <a:pt x="42164" y="191770"/>
                </a:lnTo>
                <a:lnTo>
                  <a:pt x="192925" y="191770"/>
                </a:lnTo>
                <a:lnTo>
                  <a:pt x="192925" y="154940"/>
                </a:lnTo>
                <a:lnTo>
                  <a:pt x="42164" y="154940"/>
                </a:lnTo>
                <a:lnTo>
                  <a:pt x="42164" y="38100"/>
                </a:lnTo>
                <a:lnTo>
                  <a:pt x="202641" y="38100"/>
                </a:lnTo>
                <a:lnTo>
                  <a:pt x="202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31730" y="2680776"/>
            <a:ext cx="290195" cy="364490"/>
          </a:xfrm>
          <a:custGeom>
            <a:avLst/>
            <a:gdLst/>
            <a:ahLst/>
            <a:cxnLst/>
            <a:rect l="l" t="t" r="r" b="b"/>
            <a:pathLst>
              <a:path w="290194" h="364489">
                <a:moveTo>
                  <a:pt x="111414" y="0"/>
                </a:moveTo>
                <a:lnTo>
                  <a:pt x="0" y="0"/>
                </a:lnTo>
                <a:lnTo>
                  <a:pt x="0" y="364366"/>
                </a:lnTo>
                <a:lnTo>
                  <a:pt x="100681" y="364366"/>
                </a:lnTo>
                <a:lnTo>
                  <a:pt x="143844" y="361239"/>
                </a:lnTo>
                <a:lnTo>
                  <a:pt x="181688" y="352227"/>
                </a:lnTo>
                <a:lnTo>
                  <a:pt x="214165" y="337305"/>
                </a:lnTo>
                <a:lnTo>
                  <a:pt x="226598" y="327724"/>
                </a:lnTo>
                <a:lnTo>
                  <a:pt x="42164" y="327724"/>
                </a:lnTo>
                <a:lnTo>
                  <a:pt x="42164" y="36642"/>
                </a:lnTo>
                <a:lnTo>
                  <a:pt x="229914" y="36642"/>
                </a:lnTo>
                <a:lnTo>
                  <a:pt x="217244" y="26484"/>
                </a:lnTo>
                <a:lnTo>
                  <a:pt x="186703" y="11754"/>
                </a:lnTo>
                <a:lnTo>
                  <a:pt x="151418" y="2934"/>
                </a:lnTo>
                <a:lnTo>
                  <a:pt x="111414" y="0"/>
                </a:lnTo>
                <a:close/>
              </a:path>
              <a:path w="290194" h="364489">
                <a:moveTo>
                  <a:pt x="229914" y="36642"/>
                </a:moveTo>
                <a:lnTo>
                  <a:pt x="103238" y="36642"/>
                </a:lnTo>
                <a:lnTo>
                  <a:pt x="136490" y="38711"/>
                </a:lnTo>
                <a:lnTo>
                  <a:pt x="165333" y="45321"/>
                </a:lnTo>
                <a:lnTo>
                  <a:pt x="209797" y="72257"/>
                </a:lnTo>
                <a:lnTo>
                  <a:pt x="236470" y="117323"/>
                </a:lnTo>
                <a:lnTo>
                  <a:pt x="245216" y="178339"/>
                </a:lnTo>
                <a:lnTo>
                  <a:pt x="245318" y="180132"/>
                </a:lnTo>
                <a:lnTo>
                  <a:pt x="242926" y="214432"/>
                </a:lnTo>
                <a:lnTo>
                  <a:pt x="223864" y="269675"/>
                </a:lnTo>
                <a:lnTo>
                  <a:pt x="185920" y="306861"/>
                </a:lnTo>
                <a:lnTo>
                  <a:pt x="129190" y="325414"/>
                </a:lnTo>
                <a:lnTo>
                  <a:pt x="93783" y="327724"/>
                </a:lnTo>
                <a:lnTo>
                  <a:pt x="226598" y="327724"/>
                </a:lnTo>
                <a:lnTo>
                  <a:pt x="262654" y="289934"/>
                </a:lnTo>
                <a:lnTo>
                  <a:pt x="287010" y="220855"/>
                </a:lnTo>
                <a:lnTo>
                  <a:pt x="290037" y="178339"/>
                </a:lnTo>
                <a:lnTo>
                  <a:pt x="287110" y="138563"/>
                </a:lnTo>
                <a:lnTo>
                  <a:pt x="278314" y="103423"/>
                </a:lnTo>
                <a:lnTo>
                  <a:pt x="263625" y="72943"/>
                </a:lnTo>
                <a:lnTo>
                  <a:pt x="243018" y="47147"/>
                </a:lnTo>
                <a:lnTo>
                  <a:pt x="229914" y="36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02773" y="2680776"/>
            <a:ext cx="42545" cy="364490"/>
          </a:xfrm>
          <a:custGeom>
            <a:avLst/>
            <a:gdLst/>
            <a:ahLst/>
            <a:cxnLst/>
            <a:rect l="l" t="t" r="r" b="b"/>
            <a:pathLst>
              <a:path w="42544" h="364489">
                <a:moveTo>
                  <a:pt x="0" y="0"/>
                </a:moveTo>
                <a:lnTo>
                  <a:pt x="42419" y="0"/>
                </a:lnTo>
                <a:lnTo>
                  <a:pt x="42419" y="364366"/>
                </a:lnTo>
                <a:lnTo>
                  <a:pt x="0" y="36436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26710" y="2675139"/>
            <a:ext cx="274955" cy="374650"/>
          </a:xfrm>
          <a:custGeom>
            <a:avLst/>
            <a:gdLst/>
            <a:ahLst/>
            <a:cxnLst/>
            <a:rect l="l" t="t" r="r" b="b"/>
            <a:pathLst>
              <a:path w="274955" h="374650">
                <a:moveTo>
                  <a:pt x="175045" y="0"/>
                </a:moveTo>
                <a:lnTo>
                  <a:pt x="126748" y="5284"/>
                </a:lnTo>
                <a:lnTo>
                  <a:pt x="81517" y="23061"/>
                </a:lnTo>
                <a:lnTo>
                  <a:pt x="46348" y="51087"/>
                </a:lnTo>
                <a:lnTo>
                  <a:pt x="20955" y="88145"/>
                </a:lnTo>
                <a:lnTo>
                  <a:pt x="4728" y="136445"/>
                </a:lnTo>
                <a:lnTo>
                  <a:pt x="0" y="187051"/>
                </a:lnTo>
                <a:lnTo>
                  <a:pt x="2691" y="229431"/>
                </a:lnTo>
                <a:lnTo>
                  <a:pt x="24364" y="298719"/>
                </a:lnTo>
                <a:lnTo>
                  <a:pt x="67590" y="347159"/>
                </a:lnTo>
                <a:lnTo>
                  <a:pt x="129687" y="371582"/>
                </a:lnTo>
                <a:lnTo>
                  <a:pt x="167634" y="374616"/>
                </a:lnTo>
                <a:lnTo>
                  <a:pt x="191224" y="374180"/>
                </a:lnTo>
                <a:lnTo>
                  <a:pt x="214717" y="371701"/>
                </a:lnTo>
                <a:lnTo>
                  <a:pt x="237923" y="367157"/>
                </a:lnTo>
                <a:lnTo>
                  <a:pt x="260650" y="360523"/>
                </a:lnTo>
                <a:lnTo>
                  <a:pt x="260650" y="337206"/>
                </a:lnTo>
                <a:lnTo>
                  <a:pt x="174023" y="337206"/>
                </a:lnTo>
                <a:lnTo>
                  <a:pt x="144791" y="334756"/>
                </a:lnTo>
                <a:lnTo>
                  <a:pt x="97157" y="315153"/>
                </a:lnTo>
                <a:lnTo>
                  <a:pt x="63989" y="276530"/>
                </a:lnTo>
                <a:lnTo>
                  <a:pt x="47299" y="221287"/>
                </a:lnTo>
                <a:lnTo>
                  <a:pt x="45231" y="187565"/>
                </a:lnTo>
                <a:lnTo>
                  <a:pt x="47383" y="154646"/>
                </a:lnTo>
                <a:lnTo>
                  <a:pt x="64527" y="99859"/>
                </a:lnTo>
                <a:lnTo>
                  <a:pt x="98159" y="60407"/>
                </a:lnTo>
                <a:lnTo>
                  <a:pt x="145306" y="40421"/>
                </a:lnTo>
                <a:lnTo>
                  <a:pt x="173767" y="37923"/>
                </a:lnTo>
                <a:lnTo>
                  <a:pt x="266647" y="37923"/>
                </a:lnTo>
                <a:lnTo>
                  <a:pt x="274961" y="21012"/>
                </a:lnTo>
                <a:lnTo>
                  <a:pt x="251048" y="11458"/>
                </a:lnTo>
                <a:lnTo>
                  <a:pt x="226248" y="4740"/>
                </a:lnTo>
                <a:lnTo>
                  <a:pt x="200826" y="904"/>
                </a:lnTo>
                <a:lnTo>
                  <a:pt x="175045" y="0"/>
                </a:lnTo>
                <a:close/>
              </a:path>
              <a:path w="274955" h="374650">
                <a:moveTo>
                  <a:pt x="260650" y="323369"/>
                </a:moveTo>
                <a:lnTo>
                  <a:pt x="239388" y="328991"/>
                </a:lnTo>
                <a:lnTo>
                  <a:pt x="217815" y="333171"/>
                </a:lnTo>
                <a:lnTo>
                  <a:pt x="196003" y="335909"/>
                </a:lnTo>
                <a:lnTo>
                  <a:pt x="174023" y="337206"/>
                </a:lnTo>
                <a:lnTo>
                  <a:pt x="260650" y="337206"/>
                </a:lnTo>
                <a:lnTo>
                  <a:pt x="260650" y="323369"/>
                </a:lnTo>
                <a:close/>
              </a:path>
              <a:path w="274955" h="374650">
                <a:moveTo>
                  <a:pt x="266647" y="37923"/>
                </a:moveTo>
                <a:lnTo>
                  <a:pt x="173767" y="37923"/>
                </a:lnTo>
                <a:lnTo>
                  <a:pt x="195300" y="39308"/>
                </a:lnTo>
                <a:lnTo>
                  <a:pt x="216474" y="43047"/>
                </a:lnTo>
                <a:lnTo>
                  <a:pt x="237121" y="49092"/>
                </a:lnTo>
                <a:lnTo>
                  <a:pt x="257073" y="57396"/>
                </a:lnTo>
                <a:lnTo>
                  <a:pt x="266647" y="379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66066" y="2680776"/>
            <a:ext cx="42545" cy="364490"/>
          </a:xfrm>
          <a:custGeom>
            <a:avLst/>
            <a:gdLst/>
            <a:ahLst/>
            <a:cxnLst/>
            <a:rect l="l" t="t" r="r" b="b"/>
            <a:pathLst>
              <a:path w="42544" h="364489">
                <a:moveTo>
                  <a:pt x="0" y="0"/>
                </a:moveTo>
                <a:lnTo>
                  <a:pt x="42163" y="0"/>
                </a:lnTo>
                <a:lnTo>
                  <a:pt x="42163" y="364366"/>
                </a:lnTo>
                <a:lnTo>
                  <a:pt x="0" y="36436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07891" y="2680776"/>
            <a:ext cx="283845" cy="364490"/>
          </a:xfrm>
          <a:custGeom>
            <a:avLst/>
            <a:gdLst/>
            <a:ahLst/>
            <a:cxnLst/>
            <a:rect l="l" t="t" r="r" b="b"/>
            <a:pathLst>
              <a:path w="283844" h="364489">
                <a:moveTo>
                  <a:pt x="85595" y="58164"/>
                </a:moveTo>
                <a:lnTo>
                  <a:pt x="37053" y="58164"/>
                </a:lnTo>
                <a:lnTo>
                  <a:pt x="235352" y="364366"/>
                </a:lnTo>
                <a:lnTo>
                  <a:pt x="283649" y="364366"/>
                </a:lnTo>
                <a:lnTo>
                  <a:pt x="283649" y="304664"/>
                </a:lnTo>
                <a:lnTo>
                  <a:pt x="245830" y="304664"/>
                </a:lnTo>
                <a:lnTo>
                  <a:pt x="85595" y="58164"/>
                </a:lnTo>
                <a:close/>
              </a:path>
              <a:path w="283844" h="364489">
                <a:moveTo>
                  <a:pt x="47786" y="0"/>
                </a:moveTo>
                <a:lnTo>
                  <a:pt x="0" y="0"/>
                </a:lnTo>
                <a:lnTo>
                  <a:pt x="0" y="363855"/>
                </a:lnTo>
                <a:lnTo>
                  <a:pt x="39098" y="363855"/>
                </a:lnTo>
                <a:lnTo>
                  <a:pt x="39098" y="156815"/>
                </a:lnTo>
                <a:lnTo>
                  <a:pt x="38858" y="133798"/>
                </a:lnTo>
                <a:lnTo>
                  <a:pt x="38140" y="109700"/>
                </a:lnTo>
                <a:lnTo>
                  <a:pt x="36942" y="84497"/>
                </a:lnTo>
                <a:lnTo>
                  <a:pt x="35265" y="58164"/>
                </a:lnTo>
                <a:lnTo>
                  <a:pt x="85595" y="58164"/>
                </a:lnTo>
                <a:lnTo>
                  <a:pt x="47786" y="0"/>
                </a:lnTo>
                <a:close/>
              </a:path>
              <a:path w="283844" h="364489">
                <a:moveTo>
                  <a:pt x="283649" y="0"/>
                </a:moveTo>
                <a:lnTo>
                  <a:pt x="244297" y="0"/>
                </a:lnTo>
                <a:lnTo>
                  <a:pt x="244244" y="218664"/>
                </a:lnTo>
                <a:lnTo>
                  <a:pt x="244456" y="230483"/>
                </a:lnTo>
                <a:lnTo>
                  <a:pt x="244907" y="244801"/>
                </a:lnTo>
                <a:lnTo>
                  <a:pt x="245574" y="261616"/>
                </a:lnTo>
                <a:lnTo>
                  <a:pt x="247874" y="304664"/>
                </a:lnTo>
                <a:lnTo>
                  <a:pt x="283649" y="304664"/>
                </a:lnTo>
                <a:lnTo>
                  <a:pt x="2836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91967" y="2680969"/>
            <a:ext cx="202565" cy="364490"/>
          </a:xfrm>
          <a:custGeom>
            <a:avLst/>
            <a:gdLst/>
            <a:ahLst/>
            <a:cxnLst/>
            <a:rect l="l" t="t" r="r" b="b"/>
            <a:pathLst>
              <a:path w="202564" h="364489">
                <a:moveTo>
                  <a:pt x="202387" y="0"/>
                </a:moveTo>
                <a:lnTo>
                  <a:pt x="0" y="0"/>
                </a:lnTo>
                <a:lnTo>
                  <a:pt x="0" y="38100"/>
                </a:lnTo>
                <a:lnTo>
                  <a:pt x="0" y="154940"/>
                </a:lnTo>
                <a:lnTo>
                  <a:pt x="0" y="191770"/>
                </a:lnTo>
                <a:lnTo>
                  <a:pt x="0" y="326390"/>
                </a:lnTo>
                <a:lnTo>
                  <a:pt x="0" y="364490"/>
                </a:lnTo>
                <a:lnTo>
                  <a:pt x="202387" y="364490"/>
                </a:lnTo>
                <a:lnTo>
                  <a:pt x="202387" y="326390"/>
                </a:lnTo>
                <a:lnTo>
                  <a:pt x="42164" y="326390"/>
                </a:lnTo>
                <a:lnTo>
                  <a:pt x="42164" y="191770"/>
                </a:lnTo>
                <a:lnTo>
                  <a:pt x="192925" y="191770"/>
                </a:lnTo>
                <a:lnTo>
                  <a:pt x="192925" y="154940"/>
                </a:lnTo>
                <a:lnTo>
                  <a:pt x="42164" y="154940"/>
                </a:lnTo>
                <a:lnTo>
                  <a:pt x="42164" y="38100"/>
                </a:lnTo>
                <a:lnTo>
                  <a:pt x="202387" y="38100"/>
                </a:lnTo>
                <a:lnTo>
                  <a:pt x="2023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86052" y="3293000"/>
            <a:ext cx="114300" cy="306070"/>
          </a:xfrm>
          <a:prstGeom prst="rect">
            <a:avLst/>
          </a:prstGeom>
          <a:solidFill>
            <a:srgbClr val="921928"/>
          </a:solidFill>
        </p:spPr>
        <p:txBody>
          <a:bodyPr vert="horz" wrap="square" lIns="0" tIns="635" rIns="0" bIns="0" rtlCol="0">
            <a:spAutoFit/>
          </a:bodyPr>
          <a:lstStyle/>
          <a:p>
            <a:pPr marL="6350">
              <a:lnSpc>
                <a:spcPct val="100000"/>
              </a:lnSpc>
              <a:spcBef>
                <a:spcPts val="5"/>
              </a:spcBef>
            </a:pPr>
            <a:r>
              <a:rPr sz="1600" spc="240" dirty="0">
                <a:solidFill>
                  <a:srgbClr val="F16232"/>
                </a:solidFill>
                <a:latin typeface="Trebuchet MS"/>
                <a:cs typeface="Trebuchet MS"/>
              </a:rPr>
              <a:t>▪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85899" y="3683108"/>
            <a:ext cx="114300" cy="957580"/>
          </a:xfrm>
          <a:prstGeom prst="rect">
            <a:avLst/>
          </a:prstGeom>
          <a:solidFill>
            <a:srgbClr val="921928"/>
          </a:solidFill>
        </p:spPr>
        <p:txBody>
          <a:bodyPr vert="horz" wrap="square" lIns="0" tIns="0" rIns="0" bIns="0" rtlCol="0">
            <a:spAutoFit/>
          </a:bodyPr>
          <a:lstStyle/>
          <a:p>
            <a:pPr marL="6350">
              <a:lnSpc>
                <a:spcPts val="1655"/>
              </a:lnSpc>
            </a:pPr>
            <a:r>
              <a:rPr sz="1600" spc="240" dirty="0">
                <a:solidFill>
                  <a:srgbClr val="F16232"/>
                </a:solidFill>
                <a:latin typeface="Trebuchet MS"/>
                <a:cs typeface="Trebuchet MS"/>
              </a:rPr>
              <a:t>▪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79813" y="3165961"/>
            <a:ext cx="4455795" cy="213741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298450">
              <a:lnSpc>
                <a:spcPct val="100000"/>
              </a:lnSpc>
              <a:spcBef>
                <a:spcPts val="980"/>
              </a:spcBef>
            </a:pPr>
            <a:r>
              <a:rPr sz="1600" spc="-10" dirty="0">
                <a:latin typeface="Arial MT"/>
                <a:cs typeface="Arial MT"/>
              </a:rPr>
              <a:t>Training </a:t>
            </a:r>
            <a:r>
              <a:rPr sz="1600" dirty="0">
                <a:latin typeface="Arial MT"/>
                <a:cs typeface="Arial MT"/>
              </a:rPr>
              <a:t>&amp;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Education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Resource</a:t>
            </a:r>
            <a:endParaRPr sz="1600">
              <a:latin typeface="Arial MT"/>
              <a:cs typeface="Arial MT"/>
            </a:endParaRPr>
          </a:p>
          <a:p>
            <a:pPr marL="298450" marR="5080">
              <a:lnSpc>
                <a:spcPts val="1800"/>
              </a:lnSpc>
              <a:spcBef>
                <a:spcPts val="1040"/>
              </a:spcBef>
            </a:pPr>
            <a:r>
              <a:rPr sz="1600" dirty="0">
                <a:latin typeface="Arial MT"/>
                <a:cs typeface="Arial MT"/>
              </a:rPr>
              <a:t>All Service Members </a:t>
            </a:r>
            <a:r>
              <a:rPr sz="1600" spc="-5" dirty="0">
                <a:latin typeface="Arial MT"/>
                <a:cs typeface="Arial MT"/>
              </a:rPr>
              <a:t>(ASM),Combat Lifesaver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(CLS), Combat Medic </a:t>
            </a:r>
            <a:r>
              <a:rPr sz="1600" spc="-5" dirty="0">
                <a:latin typeface="Arial MT"/>
                <a:cs typeface="Arial MT"/>
              </a:rPr>
              <a:t>/Corpsman </a:t>
            </a:r>
            <a:r>
              <a:rPr sz="1600" dirty="0">
                <a:latin typeface="Arial MT"/>
                <a:cs typeface="Arial MT"/>
              </a:rPr>
              <a:t>(CMC), and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Combat </a:t>
            </a:r>
            <a:r>
              <a:rPr sz="1600" spc="-5" dirty="0">
                <a:latin typeface="Arial MT"/>
                <a:cs typeface="Arial MT"/>
              </a:rPr>
              <a:t>Paramedic/Provider </a:t>
            </a:r>
            <a:r>
              <a:rPr sz="1600" dirty="0">
                <a:latin typeface="Arial MT"/>
                <a:cs typeface="Arial MT"/>
              </a:rPr>
              <a:t>(CPP) </a:t>
            </a:r>
            <a:r>
              <a:rPr sz="1600" spc="-5" dirty="0">
                <a:latin typeface="Arial MT"/>
                <a:cs typeface="Arial MT"/>
              </a:rPr>
              <a:t>TCCC </a:t>
            </a:r>
            <a:r>
              <a:rPr sz="1600" dirty="0">
                <a:latin typeface="Arial MT"/>
                <a:cs typeface="Arial MT"/>
              </a:rPr>
              <a:t> Curriculum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865"/>
              </a:spcBef>
              <a:buClr>
                <a:srgbClr val="F16232"/>
              </a:buClr>
              <a:buFont typeface="Trebuchet MS"/>
              <a:buChar char="▪"/>
              <a:tabLst>
                <a:tab pos="297815" algn="l"/>
                <a:tab pos="298450" algn="l"/>
              </a:tabLst>
            </a:pPr>
            <a:r>
              <a:rPr sz="2400" spc="-7" baseline="1736" dirty="0">
                <a:latin typeface="Arial MT"/>
                <a:cs typeface="Arial MT"/>
              </a:rPr>
              <a:t>Updated</a:t>
            </a:r>
            <a:r>
              <a:rPr sz="2400" spc="-15" baseline="1736" dirty="0">
                <a:latin typeface="Arial MT"/>
                <a:cs typeface="Arial MT"/>
              </a:rPr>
              <a:t> </a:t>
            </a:r>
            <a:r>
              <a:rPr sz="2400" baseline="1736" dirty="0">
                <a:latin typeface="Arial MT"/>
                <a:cs typeface="Arial MT"/>
              </a:rPr>
              <a:t>videos,</a:t>
            </a:r>
            <a:r>
              <a:rPr sz="2400" spc="-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podcasts,</a:t>
            </a:r>
            <a:r>
              <a:rPr sz="2400" spc="-15" baseline="1736" dirty="0">
                <a:latin typeface="Arial MT"/>
                <a:cs typeface="Arial MT"/>
              </a:rPr>
              <a:t> </a:t>
            </a:r>
            <a:r>
              <a:rPr sz="2400" baseline="1736" dirty="0">
                <a:latin typeface="Arial MT"/>
                <a:cs typeface="Arial MT"/>
              </a:rPr>
              <a:t>and</a:t>
            </a:r>
            <a:r>
              <a:rPr sz="2400" spc="-7" baseline="1736" dirty="0">
                <a:latin typeface="Arial MT"/>
                <a:cs typeface="Arial MT"/>
              </a:rPr>
              <a:t> </a:t>
            </a:r>
            <a:r>
              <a:rPr sz="2400" baseline="1736" dirty="0">
                <a:latin typeface="Arial MT"/>
                <a:cs typeface="Arial MT"/>
              </a:rPr>
              <a:t>resources</a:t>
            </a:r>
            <a:endParaRPr sz="2400" baseline="1736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880"/>
              </a:spcBef>
              <a:buClr>
                <a:srgbClr val="F16232"/>
              </a:buClr>
              <a:buFont typeface="Trebuchet MS"/>
              <a:buChar char="▪"/>
              <a:tabLst>
                <a:tab pos="297815" algn="l"/>
                <a:tab pos="298450" algn="l"/>
              </a:tabLst>
            </a:pPr>
            <a:r>
              <a:rPr sz="2400" baseline="1736" dirty="0">
                <a:latin typeface="Arial MT"/>
                <a:cs typeface="Arial MT"/>
              </a:rPr>
              <a:t>Download</a:t>
            </a:r>
            <a:r>
              <a:rPr sz="2400" spc="-30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CPGs</a:t>
            </a:r>
            <a:r>
              <a:rPr sz="2400" spc="-30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to</a:t>
            </a:r>
            <a:r>
              <a:rPr sz="2400" spc="-22" baseline="1736" dirty="0">
                <a:latin typeface="Arial MT"/>
                <a:cs typeface="Arial MT"/>
              </a:rPr>
              <a:t> </a:t>
            </a:r>
            <a:r>
              <a:rPr sz="2400" baseline="1736" dirty="0">
                <a:latin typeface="Arial MT"/>
                <a:cs typeface="Arial MT"/>
              </a:rPr>
              <a:t>your</a:t>
            </a:r>
            <a:r>
              <a:rPr sz="2400" spc="-30" baseline="1736" dirty="0">
                <a:latin typeface="Arial MT"/>
                <a:cs typeface="Arial MT"/>
              </a:rPr>
              <a:t> </a:t>
            </a:r>
            <a:r>
              <a:rPr sz="2400" baseline="1736" dirty="0">
                <a:latin typeface="Arial MT"/>
                <a:cs typeface="Arial MT"/>
              </a:rPr>
              <a:t>phone</a:t>
            </a:r>
            <a:endParaRPr sz="2400" baseline="1736">
              <a:latin typeface="Arial MT"/>
              <a:cs typeface="Arial MT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8316" y="6098588"/>
            <a:ext cx="1446795" cy="39864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51139" y="6089317"/>
            <a:ext cx="1464387" cy="421819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985899" y="4744570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85899" y="5137121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746053" y="659653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4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1:</a:t>
            </a:r>
            <a:r>
              <a:rPr spc="-5" dirty="0"/>
              <a:t> Principles</a:t>
            </a:r>
            <a:r>
              <a:rPr dirty="0"/>
              <a:t> </a:t>
            </a:r>
            <a:r>
              <a:rPr spc="-5" dirty="0"/>
              <a:t>and</a:t>
            </a:r>
            <a:r>
              <a:rPr spc="-80" dirty="0"/>
              <a:t> </a:t>
            </a:r>
            <a:r>
              <a:rPr spc="-5" dirty="0"/>
              <a:t>Application of TCCC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88219" y="833516"/>
            <a:ext cx="70948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70" dirty="0">
                <a:latin typeface="Arial"/>
                <a:cs typeface="Arial"/>
              </a:rPr>
              <a:t>WHAT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THIS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COURSE</a:t>
            </a:r>
            <a:r>
              <a:rPr sz="3600" b="1" spc="-2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35" dirty="0">
                <a:latin typeface="Arial"/>
                <a:cs typeface="Arial"/>
              </a:rPr>
              <a:t>CONTAINS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44110" y="1529757"/>
            <a:ext cx="4291965" cy="429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0285">
              <a:lnSpc>
                <a:spcPct val="145800"/>
              </a:lnSpc>
              <a:spcBef>
                <a:spcPts val="100"/>
              </a:spcBef>
            </a:pPr>
            <a:r>
              <a:rPr sz="1600" dirty="0">
                <a:latin typeface="Arial MT"/>
                <a:cs typeface="Arial MT"/>
              </a:rPr>
              <a:t>Principles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-9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Applications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TCCC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Medical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Equipment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600" dirty="0">
                <a:latin typeface="Arial MT"/>
                <a:cs typeface="Arial MT"/>
              </a:rPr>
              <a:t>Care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Under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Fire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ct val="145800"/>
              </a:lnSpc>
            </a:pPr>
            <a:r>
              <a:rPr sz="1600" dirty="0">
                <a:latin typeface="Arial MT"/>
                <a:cs typeface="Arial MT"/>
              </a:rPr>
              <a:t>Principles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-9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Application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</a:t>
            </a:r>
            <a:r>
              <a:rPr sz="1600" spc="-5" dirty="0">
                <a:latin typeface="Arial MT"/>
                <a:cs typeface="Arial MT"/>
              </a:rPr>
              <a:t> Field</a:t>
            </a:r>
            <a:r>
              <a:rPr sz="1600" dirty="0">
                <a:latin typeface="Arial MT"/>
                <a:cs typeface="Arial MT"/>
              </a:rPr>
              <a:t> Care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Trauma</a:t>
            </a:r>
            <a:r>
              <a:rPr sz="1600" spc="-9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Assessment</a:t>
            </a:r>
            <a:endParaRPr sz="1600">
              <a:latin typeface="Arial MT"/>
              <a:cs typeface="Arial MT"/>
            </a:endParaRPr>
          </a:p>
          <a:p>
            <a:pPr marL="12700" marR="1628139">
              <a:lnSpc>
                <a:spcPct val="145800"/>
              </a:lnSpc>
            </a:pPr>
            <a:r>
              <a:rPr sz="1600" dirty="0">
                <a:latin typeface="Arial MT"/>
                <a:cs typeface="Arial MT"/>
              </a:rPr>
              <a:t>Massive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Hemorrhage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Control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Airway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Management</a:t>
            </a:r>
            <a:endParaRPr sz="1600">
              <a:latin typeface="Arial MT"/>
              <a:cs typeface="Arial MT"/>
            </a:endParaRPr>
          </a:p>
          <a:p>
            <a:pPr marL="12700" marR="452755">
              <a:lnSpc>
                <a:spcPct val="145800"/>
              </a:lnSpc>
            </a:pPr>
            <a:r>
              <a:rPr sz="1600" spc="-5" dirty="0">
                <a:latin typeface="Arial MT"/>
                <a:cs typeface="Arial MT"/>
              </a:rPr>
              <a:t>Respiration</a:t>
            </a:r>
            <a:r>
              <a:rPr sz="1600" spc="-10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Assessment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Management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Circulation/Hemorrhage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Control</a:t>
            </a:r>
            <a:endParaRPr sz="1600">
              <a:latin typeface="Arial MT"/>
              <a:cs typeface="Arial MT"/>
            </a:endParaRPr>
          </a:p>
          <a:p>
            <a:pPr marL="12700" marR="713105">
              <a:lnSpc>
                <a:spcPct val="145800"/>
              </a:lnSpc>
            </a:pPr>
            <a:r>
              <a:rPr sz="1600" dirty="0">
                <a:latin typeface="Arial MT"/>
                <a:cs typeface="Arial MT"/>
              </a:rPr>
              <a:t>Shock </a:t>
            </a:r>
            <a:r>
              <a:rPr sz="1600" spc="-5" dirty="0">
                <a:latin typeface="Arial MT"/>
                <a:cs typeface="Arial MT"/>
              </a:rPr>
              <a:t>Recognition </a:t>
            </a:r>
            <a:r>
              <a:rPr sz="1600" dirty="0">
                <a:latin typeface="Arial MT"/>
                <a:cs typeface="Arial MT"/>
              </a:rPr>
              <a:t>and Management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Hemorrhagic Shock </a:t>
            </a:r>
            <a:r>
              <a:rPr sz="1600" spc="-5" dirty="0">
                <a:latin typeface="Arial MT"/>
                <a:cs typeface="Arial MT"/>
              </a:rPr>
              <a:t>Fluid Resuscitation </a:t>
            </a:r>
            <a:r>
              <a:rPr sz="1600" spc="-434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Hypothermia Prevention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4160" y="1643261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69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4160" y="2048336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69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34160" y="2453412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69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4160" y="2858487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69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4160" y="3263561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4160" y="3668636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4160" y="4073712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4160" y="4478786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4160" y="4883861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34160" y="5288936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34160" y="5694011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700097" y="1529757"/>
            <a:ext cx="2849245" cy="429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31314">
              <a:lnSpc>
                <a:spcPct val="145800"/>
              </a:lnSpc>
              <a:spcBef>
                <a:spcPts val="100"/>
              </a:spcBef>
            </a:pPr>
            <a:r>
              <a:rPr sz="1600" dirty="0">
                <a:latin typeface="Arial MT"/>
                <a:cs typeface="Arial MT"/>
              </a:rPr>
              <a:t>Head</a:t>
            </a:r>
            <a:r>
              <a:rPr sz="1600" spc="-6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Injuries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Eye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Injuries</a:t>
            </a:r>
            <a:endParaRPr sz="1600">
              <a:latin typeface="Arial MT"/>
              <a:cs typeface="Arial MT"/>
            </a:endParaRPr>
          </a:p>
          <a:p>
            <a:pPr marL="12700" marR="196850">
              <a:lnSpc>
                <a:spcPct val="145800"/>
              </a:lnSpc>
            </a:pPr>
            <a:r>
              <a:rPr sz="1600" dirty="0">
                <a:latin typeface="Arial MT"/>
                <a:cs typeface="Arial MT"/>
              </a:rPr>
              <a:t>Pain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Medications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(Analgesia)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Antibiotic Administration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Wound </a:t>
            </a:r>
            <a:r>
              <a:rPr sz="1600" dirty="0">
                <a:latin typeface="Arial MT"/>
                <a:cs typeface="Arial MT"/>
              </a:rPr>
              <a:t>Management</a:t>
            </a:r>
            <a:endParaRPr sz="1600">
              <a:latin typeface="Arial MT"/>
              <a:cs typeface="Arial MT"/>
            </a:endParaRPr>
          </a:p>
          <a:p>
            <a:pPr marL="12700" marR="1970405">
              <a:lnSpc>
                <a:spcPct val="145800"/>
              </a:lnSpc>
            </a:pPr>
            <a:r>
              <a:rPr sz="1600" dirty="0">
                <a:latin typeface="Arial MT"/>
                <a:cs typeface="Arial MT"/>
              </a:rPr>
              <a:t>Burns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</a:t>
            </a:r>
            <a:r>
              <a:rPr sz="1600" dirty="0">
                <a:latin typeface="Arial MT"/>
                <a:cs typeface="Arial MT"/>
              </a:rPr>
              <a:t>rac</a:t>
            </a:r>
            <a:r>
              <a:rPr sz="1600" spc="-5" dirty="0">
                <a:latin typeface="Arial MT"/>
                <a:cs typeface="Arial MT"/>
              </a:rPr>
              <a:t>t</a:t>
            </a:r>
            <a:r>
              <a:rPr sz="1600" dirty="0">
                <a:latin typeface="Arial MT"/>
                <a:cs typeface="Arial MT"/>
              </a:rPr>
              <a:t>ures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ct val="145800"/>
              </a:lnSpc>
            </a:pPr>
            <a:r>
              <a:rPr sz="1600" spc="-5" dirty="0">
                <a:latin typeface="Arial MT"/>
                <a:cs typeface="Arial MT"/>
              </a:rPr>
              <a:t>Casualty Monitoring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Communication </a:t>
            </a:r>
            <a:r>
              <a:rPr sz="1600" dirty="0">
                <a:latin typeface="Arial MT"/>
                <a:cs typeface="Arial MT"/>
              </a:rPr>
              <a:t> Cardiopulmonary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Resuscitation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Documentation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600" spc="-5" dirty="0">
                <a:latin typeface="Arial MT"/>
                <a:cs typeface="Arial MT"/>
              </a:rPr>
              <a:t>Preparation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 Evacuation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18803" y="1658892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69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18803" y="2063966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69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18803" y="2469041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69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18803" y="2874117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69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18803" y="3279191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18803" y="3684266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18803" y="4089342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18803" y="4494416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518803" y="4899491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18803" y="5304566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18803" y="5709641"/>
            <a:ext cx="114300" cy="306070"/>
          </a:xfrm>
          <a:custGeom>
            <a:avLst/>
            <a:gdLst/>
            <a:ahLst/>
            <a:cxnLst/>
            <a:rect l="l" t="t" r="r" b="b"/>
            <a:pathLst>
              <a:path w="114300" h="306070">
                <a:moveTo>
                  <a:pt x="0" y="306002"/>
                </a:moveTo>
                <a:lnTo>
                  <a:pt x="0" y="0"/>
                </a:lnTo>
                <a:lnTo>
                  <a:pt x="114300" y="0"/>
                </a:lnTo>
                <a:lnTo>
                  <a:pt x="114300" y="306002"/>
                </a:lnTo>
                <a:lnTo>
                  <a:pt x="0" y="306002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746053" y="659653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5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2409" y="1294184"/>
            <a:ext cx="11322685" cy="1222375"/>
            <a:chOff x="472409" y="1294184"/>
            <a:chExt cx="11322685" cy="1222375"/>
          </a:xfrm>
        </p:grpSpPr>
        <p:sp>
          <p:nvSpPr>
            <p:cNvPr id="3" name="object 3"/>
            <p:cNvSpPr/>
            <p:nvPr/>
          </p:nvSpPr>
          <p:spPr>
            <a:xfrm>
              <a:off x="486697" y="1308472"/>
              <a:ext cx="11294110" cy="1193800"/>
            </a:xfrm>
            <a:custGeom>
              <a:avLst/>
              <a:gdLst/>
              <a:ahLst/>
              <a:cxnLst/>
              <a:rect l="l" t="t" r="r" b="b"/>
              <a:pathLst>
                <a:path w="11294110" h="1193800">
                  <a:moveTo>
                    <a:pt x="87807" y="0"/>
                  </a:moveTo>
                  <a:lnTo>
                    <a:pt x="11205827" y="0"/>
                  </a:lnTo>
                  <a:lnTo>
                    <a:pt x="11240005" y="6900"/>
                  </a:lnTo>
                  <a:lnTo>
                    <a:pt x="11267916" y="25718"/>
                  </a:lnTo>
                  <a:lnTo>
                    <a:pt x="11286734" y="53628"/>
                  </a:lnTo>
                  <a:lnTo>
                    <a:pt x="11293635" y="87807"/>
                  </a:lnTo>
                  <a:lnTo>
                    <a:pt x="11293635" y="1105547"/>
                  </a:lnTo>
                  <a:lnTo>
                    <a:pt x="11286734" y="1139726"/>
                  </a:lnTo>
                  <a:lnTo>
                    <a:pt x="11267916" y="1167636"/>
                  </a:lnTo>
                  <a:lnTo>
                    <a:pt x="11240005" y="1186454"/>
                  </a:lnTo>
                  <a:lnTo>
                    <a:pt x="11205827" y="1193354"/>
                  </a:lnTo>
                  <a:lnTo>
                    <a:pt x="87807" y="1193354"/>
                  </a:lnTo>
                  <a:lnTo>
                    <a:pt x="53628" y="1186454"/>
                  </a:lnTo>
                  <a:lnTo>
                    <a:pt x="25718" y="1167636"/>
                  </a:lnTo>
                  <a:lnTo>
                    <a:pt x="6900" y="1139726"/>
                  </a:lnTo>
                  <a:lnTo>
                    <a:pt x="0" y="1105547"/>
                  </a:lnTo>
                  <a:lnTo>
                    <a:pt x="0" y="87807"/>
                  </a:lnTo>
                  <a:lnTo>
                    <a:pt x="6900" y="53628"/>
                  </a:lnTo>
                  <a:lnTo>
                    <a:pt x="25718" y="25718"/>
                  </a:lnTo>
                  <a:lnTo>
                    <a:pt x="53628" y="6900"/>
                  </a:lnTo>
                  <a:lnTo>
                    <a:pt x="87807" y="0"/>
                  </a:lnTo>
                  <a:close/>
                </a:path>
              </a:pathLst>
            </a:custGeom>
            <a:ln w="28575">
              <a:solidFill>
                <a:srgbClr val="D8D9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06457" y="1954230"/>
              <a:ext cx="10863580" cy="0"/>
            </a:xfrm>
            <a:custGeom>
              <a:avLst/>
              <a:gdLst/>
              <a:ahLst/>
              <a:cxnLst/>
              <a:rect l="l" t="t" r="r" b="b"/>
              <a:pathLst>
                <a:path w="10863580">
                  <a:moveTo>
                    <a:pt x="0" y="0"/>
                  </a:moveTo>
                  <a:lnTo>
                    <a:pt x="10863277" y="0"/>
                  </a:lnTo>
                </a:path>
              </a:pathLst>
            </a:custGeom>
            <a:ln w="28575">
              <a:solidFill>
                <a:srgbClr val="8A8C8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9452" y="2038714"/>
              <a:ext cx="170380" cy="1703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3101" y="2032365"/>
              <a:ext cx="183080" cy="18308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771453" y="658210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6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4511" y="830797"/>
            <a:ext cx="10398760" cy="104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499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2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x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TERMINAL</a:t>
            </a:r>
            <a:r>
              <a:rPr sz="2000" b="1" spc="-4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LEARNING OBJECTIVES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Arial"/>
              <a:cs typeface="Arial"/>
            </a:endParaRPr>
          </a:p>
          <a:p>
            <a:pPr marL="435609" marR="55880" indent="-372745">
              <a:lnSpc>
                <a:spcPct val="81300"/>
              </a:lnSpc>
              <a:spcBef>
                <a:spcPts val="5"/>
              </a:spcBef>
            </a:pPr>
            <a:r>
              <a:rPr sz="3000" b="1" baseline="-9722" dirty="0">
                <a:solidFill>
                  <a:srgbClr val="921928"/>
                </a:solidFill>
                <a:latin typeface="Arial"/>
                <a:cs typeface="Arial"/>
              </a:rPr>
              <a:t>01</a:t>
            </a:r>
            <a:r>
              <a:rPr sz="3000" b="1" spc="247" baseline="-9722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Given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a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combat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or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noncombat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scenario,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perform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E3334"/>
                </a:solidFill>
                <a:latin typeface="Arial"/>
                <a:cs typeface="Arial"/>
              </a:rPr>
              <a:t>Tactical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Combat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Casualty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Care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(TCCC)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in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accordance </a:t>
            </a:r>
            <a:r>
              <a:rPr sz="1600" b="1" spc="-4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with the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Committee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on </a:t>
            </a:r>
            <a:r>
              <a:rPr sz="1600" b="1" spc="-20" dirty="0">
                <a:solidFill>
                  <a:srgbClr val="2E3334"/>
                </a:solidFill>
                <a:latin typeface="Arial"/>
                <a:cs typeface="Arial"/>
              </a:rPr>
              <a:t>Tactical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Combat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Casualty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Care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(CoTCCC)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Guidelines.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1:</a:t>
            </a:r>
            <a:r>
              <a:rPr spc="-5" dirty="0"/>
              <a:t> Principles</a:t>
            </a:r>
            <a:r>
              <a:rPr dirty="0"/>
              <a:t> </a:t>
            </a:r>
            <a:r>
              <a:rPr spc="-5" dirty="0"/>
              <a:t>and</a:t>
            </a:r>
            <a:r>
              <a:rPr spc="-80" dirty="0"/>
              <a:t> </a:t>
            </a:r>
            <a:r>
              <a:rPr spc="-5" dirty="0"/>
              <a:t>Application of TCCC</a:t>
            </a: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57794" y="6458574"/>
            <a:ext cx="213609" cy="213609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697515" y="6459346"/>
            <a:ext cx="219075" cy="219075"/>
            <a:chOff x="5697515" y="6459346"/>
            <a:chExt cx="219075" cy="21907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3865" y="6465696"/>
              <a:ext cx="205988" cy="2059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7515" y="6459346"/>
              <a:ext cx="218688" cy="218688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486697" y="2619752"/>
            <a:ext cx="11294110" cy="3227705"/>
          </a:xfrm>
          <a:custGeom>
            <a:avLst/>
            <a:gdLst/>
            <a:ahLst/>
            <a:cxnLst/>
            <a:rect l="l" t="t" r="r" b="b"/>
            <a:pathLst>
              <a:path w="11294110" h="3227704">
                <a:moveTo>
                  <a:pt x="103115" y="0"/>
                </a:moveTo>
                <a:lnTo>
                  <a:pt x="11190519" y="0"/>
                </a:lnTo>
                <a:lnTo>
                  <a:pt x="11230656" y="8103"/>
                </a:lnTo>
                <a:lnTo>
                  <a:pt x="11263432" y="30201"/>
                </a:lnTo>
                <a:lnTo>
                  <a:pt x="11285531" y="62977"/>
                </a:lnTo>
                <a:lnTo>
                  <a:pt x="11293635" y="103115"/>
                </a:lnTo>
                <a:lnTo>
                  <a:pt x="11293635" y="3124272"/>
                </a:lnTo>
                <a:lnTo>
                  <a:pt x="11285531" y="3164409"/>
                </a:lnTo>
                <a:lnTo>
                  <a:pt x="11263432" y="3197185"/>
                </a:lnTo>
                <a:lnTo>
                  <a:pt x="11230656" y="3219284"/>
                </a:lnTo>
                <a:lnTo>
                  <a:pt x="11190519" y="3227387"/>
                </a:lnTo>
                <a:lnTo>
                  <a:pt x="103115" y="3227387"/>
                </a:lnTo>
                <a:lnTo>
                  <a:pt x="62977" y="3219284"/>
                </a:lnTo>
                <a:lnTo>
                  <a:pt x="30201" y="3197185"/>
                </a:lnTo>
                <a:lnTo>
                  <a:pt x="8103" y="3164409"/>
                </a:lnTo>
                <a:lnTo>
                  <a:pt x="0" y="3124272"/>
                </a:lnTo>
                <a:lnTo>
                  <a:pt x="0" y="103115"/>
                </a:lnTo>
                <a:lnTo>
                  <a:pt x="8103" y="62977"/>
                </a:lnTo>
                <a:lnTo>
                  <a:pt x="30201" y="30201"/>
                </a:lnTo>
                <a:lnTo>
                  <a:pt x="62977" y="8103"/>
                </a:lnTo>
                <a:lnTo>
                  <a:pt x="103115" y="0"/>
                </a:lnTo>
                <a:close/>
              </a:path>
            </a:pathLst>
          </a:custGeom>
          <a:ln w="28575">
            <a:solidFill>
              <a:srgbClr val="D8D9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03470" y="2698650"/>
            <a:ext cx="68795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Describe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the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practice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of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TCCC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in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accordance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with</a:t>
            </a:r>
            <a:r>
              <a:rPr sz="16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CoTCCC</a:t>
            </a:r>
            <a:r>
              <a:rPr sz="16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Guidelines.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06457" y="3065674"/>
            <a:ext cx="10863580" cy="2642870"/>
            <a:chOff x="706457" y="3065674"/>
            <a:chExt cx="10863580" cy="2642870"/>
          </a:xfrm>
        </p:grpSpPr>
        <p:sp>
          <p:nvSpPr>
            <p:cNvPr id="17" name="object 17"/>
            <p:cNvSpPr/>
            <p:nvPr/>
          </p:nvSpPr>
          <p:spPr>
            <a:xfrm>
              <a:off x="706457" y="3079962"/>
              <a:ext cx="10863580" cy="0"/>
            </a:xfrm>
            <a:custGeom>
              <a:avLst/>
              <a:gdLst/>
              <a:ahLst/>
              <a:cxnLst/>
              <a:rect l="l" t="t" r="r" b="b"/>
              <a:pathLst>
                <a:path w="10863580">
                  <a:moveTo>
                    <a:pt x="0" y="0"/>
                  </a:moveTo>
                  <a:lnTo>
                    <a:pt x="10863277" y="0"/>
                  </a:lnTo>
                </a:path>
              </a:pathLst>
            </a:custGeom>
            <a:ln w="28575">
              <a:solidFill>
                <a:srgbClr val="8A8C8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1956" y="3564925"/>
              <a:ext cx="183080" cy="1830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1956" y="3173685"/>
              <a:ext cx="183080" cy="18308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1956" y="4619105"/>
              <a:ext cx="183080" cy="1830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1956" y="3964509"/>
              <a:ext cx="183080" cy="1830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1956" y="4205462"/>
              <a:ext cx="183080" cy="18308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1956" y="4845637"/>
              <a:ext cx="183080" cy="18308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1956" y="5072171"/>
              <a:ext cx="183080" cy="18308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1956" y="5298703"/>
              <a:ext cx="183080" cy="1830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1956" y="5525237"/>
              <a:ext cx="183080" cy="18308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85311" y="2693893"/>
            <a:ext cx="307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02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38748" y="3138604"/>
            <a:ext cx="9316720" cy="252222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357505" marR="973455" lvl="1" indent="-345440">
              <a:lnSpc>
                <a:spcPts val="1350"/>
              </a:lnSpc>
              <a:spcBef>
                <a:spcPts val="320"/>
              </a:spcBef>
              <a:buFont typeface="Arial"/>
              <a:buAutoNum type="arabicPeriod"/>
              <a:tabLst>
                <a:tab pos="358140" algn="l"/>
              </a:tabLst>
            </a:pPr>
            <a:r>
              <a:rPr sz="1300" dirty="0">
                <a:latin typeface="Arial MT"/>
                <a:cs typeface="Arial MT"/>
              </a:rPr>
              <a:t>Identify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the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leading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causes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of</a:t>
            </a:r>
            <a:r>
              <a:rPr sz="1300" spc="-1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preventable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death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due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to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traumatic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injuries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and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the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corresponding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interventions </a:t>
            </a:r>
            <a:r>
              <a:rPr sz="1300" spc="-35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to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help increase chances of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survival.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(ASM</a:t>
            </a:r>
            <a:r>
              <a:rPr sz="1300" spc="-3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T1:E1)</a:t>
            </a:r>
            <a:endParaRPr sz="1300">
              <a:latin typeface="Arial MT"/>
              <a:cs typeface="Arial MT"/>
            </a:endParaRPr>
          </a:p>
          <a:p>
            <a:pPr marL="357505" marR="1155065" lvl="1" indent="-345440">
              <a:lnSpc>
                <a:spcPts val="1350"/>
              </a:lnSpc>
              <a:spcBef>
                <a:spcPts val="405"/>
              </a:spcBef>
              <a:buFont typeface="Arial"/>
              <a:buAutoNum type="arabicPeriod"/>
              <a:tabLst>
                <a:tab pos="358140" algn="l"/>
              </a:tabLst>
            </a:pPr>
            <a:r>
              <a:rPr sz="1300" dirty="0">
                <a:latin typeface="Arial MT"/>
                <a:cs typeface="Arial MT"/>
              </a:rPr>
              <a:t>Describe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the</a:t>
            </a:r>
            <a:r>
              <a:rPr sz="1300" spc="-3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TCCC </a:t>
            </a:r>
            <a:r>
              <a:rPr sz="1300" dirty="0">
                <a:latin typeface="Arial MT"/>
                <a:cs typeface="Arial MT"/>
              </a:rPr>
              <a:t>Phases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of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Care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and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how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intervention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priorities</a:t>
            </a:r>
            <a:r>
              <a:rPr sz="1300" spc="-5" dirty="0">
                <a:latin typeface="Arial MT"/>
                <a:cs typeface="Arial MT"/>
              </a:rPr>
              <a:t> differ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in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each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phase,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in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accordance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with </a:t>
            </a:r>
            <a:r>
              <a:rPr sz="1300" spc="-35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CoTCCC </a:t>
            </a:r>
            <a:r>
              <a:rPr sz="1300" dirty="0">
                <a:latin typeface="Arial MT"/>
                <a:cs typeface="Arial MT"/>
              </a:rPr>
              <a:t>Guidelines.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(CLS</a:t>
            </a:r>
            <a:r>
              <a:rPr sz="1300" spc="-2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T2:E3)</a:t>
            </a:r>
            <a:endParaRPr sz="1300">
              <a:latin typeface="Arial MT"/>
              <a:cs typeface="Arial MT"/>
            </a:endParaRPr>
          </a:p>
          <a:p>
            <a:pPr marL="357505" lvl="1" indent="-345440">
              <a:lnSpc>
                <a:spcPct val="100000"/>
              </a:lnSpc>
              <a:spcBef>
                <a:spcPts val="190"/>
              </a:spcBef>
              <a:buFont typeface="Arial"/>
              <a:buAutoNum type="arabicPeriod"/>
              <a:tabLst>
                <a:tab pos="358140" algn="l"/>
              </a:tabLst>
            </a:pPr>
            <a:r>
              <a:rPr sz="1300" dirty="0">
                <a:latin typeface="Arial MT"/>
                <a:cs typeface="Arial MT"/>
              </a:rPr>
              <a:t>Describe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the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application of</a:t>
            </a:r>
            <a:r>
              <a:rPr sz="1300" spc="-3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TCCC</a:t>
            </a:r>
            <a:r>
              <a:rPr sz="1300" dirty="0">
                <a:latin typeface="Arial MT"/>
                <a:cs typeface="Arial MT"/>
              </a:rPr>
              <a:t> in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combat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and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noncombat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settings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across </a:t>
            </a:r>
            <a:r>
              <a:rPr sz="1300" spc="-5" dirty="0">
                <a:latin typeface="Arial MT"/>
                <a:cs typeface="Arial MT"/>
              </a:rPr>
              <a:t>different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environments.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(CLS</a:t>
            </a:r>
            <a:r>
              <a:rPr sz="1300" spc="-3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T2:E4)</a:t>
            </a:r>
            <a:endParaRPr sz="1300">
              <a:latin typeface="Arial MT"/>
              <a:cs typeface="Arial MT"/>
            </a:endParaRPr>
          </a:p>
          <a:p>
            <a:pPr marL="357505" marR="5080" lvl="1" indent="-345440">
              <a:lnSpc>
                <a:spcPts val="1350"/>
              </a:lnSpc>
              <a:spcBef>
                <a:spcPts val="415"/>
              </a:spcBef>
              <a:buFont typeface="Arial"/>
              <a:buAutoNum type="arabicPeriod"/>
              <a:tabLst>
                <a:tab pos="358140" algn="l"/>
              </a:tabLst>
            </a:pPr>
            <a:r>
              <a:rPr sz="1300" dirty="0">
                <a:latin typeface="Arial MT"/>
                <a:cs typeface="Arial MT"/>
              </a:rPr>
              <a:t>Describe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the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role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and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responsibilities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of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all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non-medical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and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medical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personnel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in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rendering</a:t>
            </a:r>
            <a:r>
              <a:rPr sz="1300" spc="-3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TCCC </a:t>
            </a:r>
            <a:r>
              <a:rPr sz="1300" dirty="0">
                <a:latin typeface="Arial MT"/>
                <a:cs typeface="Arial MT"/>
              </a:rPr>
              <a:t>care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in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accordance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with </a:t>
            </a:r>
            <a:r>
              <a:rPr sz="1300" spc="-35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Joint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Publication 4-02 and DoDI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1322.24.</a:t>
            </a:r>
            <a:endParaRPr sz="1300">
              <a:latin typeface="Arial MT"/>
              <a:cs typeface="Arial MT"/>
            </a:endParaRPr>
          </a:p>
          <a:p>
            <a:pPr marL="357505" lvl="1" indent="-345440">
              <a:lnSpc>
                <a:spcPct val="100000"/>
              </a:lnSpc>
              <a:spcBef>
                <a:spcPts val="190"/>
              </a:spcBef>
              <a:buFont typeface="Arial"/>
              <a:buAutoNum type="arabicPeriod"/>
              <a:tabLst>
                <a:tab pos="358140" algn="l"/>
              </a:tabLst>
            </a:pPr>
            <a:r>
              <a:rPr sz="1300" dirty="0">
                <a:latin typeface="Arial MT"/>
                <a:cs typeface="Arial MT"/>
              </a:rPr>
              <a:t>Identify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the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key </a:t>
            </a:r>
            <a:r>
              <a:rPr sz="1300" spc="-5" dirty="0">
                <a:latin typeface="Arial MT"/>
                <a:cs typeface="Arial MT"/>
              </a:rPr>
              <a:t>factors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influencing</a:t>
            </a:r>
            <a:r>
              <a:rPr sz="1300" spc="-3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TCCC. </a:t>
            </a:r>
            <a:r>
              <a:rPr sz="1300" dirty="0">
                <a:latin typeface="Arial MT"/>
                <a:cs typeface="Arial MT"/>
              </a:rPr>
              <a:t>(CLS</a:t>
            </a:r>
            <a:r>
              <a:rPr sz="1300" spc="-3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T2:E6)</a:t>
            </a:r>
            <a:endParaRPr sz="1300">
              <a:latin typeface="Arial MT"/>
              <a:cs typeface="Arial MT"/>
            </a:endParaRPr>
          </a:p>
          <a:p>
            <a:pPr marL="357505" lvl="1" indent="-345440">
              <a:lnSpc>
                <a:spcPct val="100000"/>
              </a:lnSpc>
              <a:spcBef>
                <a:spcPts val="195"/>
              </a:spcBef>
              <a:buFont typeface="Arial"/>
              <a:buAutoNum type="arabicPeriod"/>
              <a:tabLst>
                <a:tab pos="358140" algn="l"/>
              </a:tabLst>
            </a:pPr>
            <a:r>
              <a:rPr sz="1300" dirty="0">
                <a:latin typeface="Arial MT"/>
                <a:cs typeface="Arial MT"/>
              </a:rPr>
              <a:t>Identify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the </a:t>
            </a:r>
            <a:r>
              <a:rPr sz="1300" spc="-5" dirty="0">
                <a:latin typeface="Arial MT"/>
                <a:cs typeface="Arial MT"/>
              </a:rPr>
              <a:t>importance </a:t>
            </a:r>
            <a:r>
              <a:rPr sz="1300" dirty="0">
                <a:latin typeface="Arial MT"/>
                <a:cs typeface="Arial MT"/>
              </a:rPr>
              <a:t>of</a:t>
            </a:r>
            <a:r>
              <a:rPr sz="1300" spc="-2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TCCC</a:t>
            </a:r>
            <a:r>
              <a:rPr sz="1300" dirty="0">
                <a:latin typeface="Arial MT"/>
                <a:cs typeface="Arial MT"/>
              </a:rPr>
              <a:t> training.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(CLS</a:t>
            </a:r>
            <a:r>
              <a:rPr sz="1300" spc="-2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T2:E7)</a:t>
            </a:r>
            <a:endParaRPr sz="1300">
              <a:latin typeface="Arial MT"/>
              <a:cs typeface="Arial MT"/>
            </a:endParaRPr>
          </a:p>
          <a:p>
            <a:pPr marL="357505" lvl="1" indent="-345440">
              <a:lnSpc>
                <a:spcPct val="100000"/>
              </a:lnSpc>
              <a:spcBef>
                <a:spcPts val="190"/>
              </a:spcBef>
              <a:buFont typeface="Arial"/>
              <a:buAutoNum type="arabicPeriod"/>
              <a:tabLst>
                <a:tab pos="358140" algn="l"/>
              </a:tabLst>
            </a:pPr>
            <a:r>
              <a:rPr sz="1300" dirty="0">
                <a:latin typeface="Arial MT"/>
                <a:cs typeface="Arial MT"/>
              </a:rPr>
              <a:t>Identify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the three </a:t>
            </a:r>
            <a:r>
              <a:rPr sz="1300" spc="-5" dirty="0">
                <a:latin typeface="Arial MT"/>
                <a:cs typeface="Arial MT"/>
              </a:rPr>
              <a:t>objectives</a:t>
            </a:r>
            <a:r>
              <a:rPr sz="1300" dirty="0">
                <a:latin typeface="Arial MT"/>
                <a:cs typeface="Arial MT"/>
              </a:rPr>
              <a:t> (or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goals)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of</a:t>
            </a:r>
            <a:r>
              <a:rPr sz="1300" spc="-2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TCCC. </a:t>
            </a:r>
            <a:r>
              <a:rPr sz="1300" dirty="0">
                <a:latin typeface="Arial MT"/>
                <a:cs typeface="Arial MT"/>
              </a:rPr>
              <a:t>(CLS</a:t>
            </a:r>
            <a:r>
              <a:rPr sz="1300" spc="-2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T2:E8)</a:t>
            </a:r>
            <a:endParaRPr sz="1300">
              <a:latin typeface="Arial MT"/>
              <a:cs typeface="Arial MT"/>
            </a:endParaRPr>
          </a:p>
          <a:p>
            <a:pPr marL="357505" lvl="1" indent="-345440">
              <a:lnSpc>
                <a:spcPct val="100000"/>
              </a:lnSpc>
              <a:spcBef>
                <a:spcPts val="195"/>
              </a:spcBef>
              <a:buFont typeface="Arial"/>
              <a:buAutoNum type="arabicPeriod"/>
              <a:tabLst>
                <a:tab pos="358140" algn="l"/>
              </a:tabLst>
            </a:pPr>
            <a:r>
              <a:rPr sz="1300" dirty="0">
                <a:latin typeface="Arial MT"/>
                <a:cs typeface="Arial MT"/>
              </a:rPr>
              <a:t>Identify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the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lifesaving</a:t>
            </a:r>
            <a:r>
              <a:rPr sz="1300" spc="-5" dirty="0">
                <a:latin typeface="Arial MT"/>
                <a:cs typeface="Arial MT"/>
              </a:rPr>
              <a:t> impacts </a:t>
            </a:r>
            <a:r>
              <a:rPr sz="1300" dirty="0">
                <a:latin typeface="Arial MT"/>
                <a:cs typeface="Arial MT"/>
              </a:rPr>
              <a:t>of</a:t>
            </a:r>
            <a:r>
              <a:rPr sz="1300" spc="-3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TCCC </a:t>
            </a:r>
            <a:r>
              <a:rPr sz="1300" dirty="0">
                <a:latin typeface="Arial MT"/>
                <a:cs typeface="Arial MT"/>
              </a:rPr>
              <a:t>implementation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in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prehospital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trauma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care.</a:t>
            </a:r>
            <a:endParaRPr sz="1300">
              <a:latin typeface="Arial MT"/>
              <a:cs typeface="Arial MT"/>
            </a:endParaRPr>
          </a:p>
          <a:p>
            <a:pPr marL="357505" lvl="1" indent="-345440">
              <a:lnSpc>
                <a:spcPct val="100000"/>
              </a:lnSpc>
              <a:spcBef>
                <a:spcPts val="195"/>
              </a:spcBef>
              <a:buFont typeface="Arial"/>
              <a:buAutoNum type="arabicPeriod"/>
              <a:tabLst>
                <a:tab pos="358140" algn="l"/>
              </a:tabLst>
            </a:pPr>
            <a:r>
              <a:rPr sz="1300" dirty="0">
                <a:latin typeface="Arial MT"/>
                <a:cs typeface="Arial MT"/>
              </a:rPr>
              <a:t>Identify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methods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used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to</a:t>
            </a:r>
            <a:r>
              <a:rPr sz="1300" spc="-5" dirty="0">
                <a:latin typeface="Arial MT"/>
                <a:cs typeface="Arial MT"/>
              </a:rPr>
              <a:t> stay </a:t>
            </a:r>
            <a:r>
              <a:rPr sz="1300" dirty="0">
                <a:latin typeface="Arial MT"/>
                <a:cs typeface="Arial MT"/>
              </a:rPr>
              <a:t>current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and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up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to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date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with</a:t>
            </a:r>
            <a:r>
              <a:rPr sz="1300" spc="-3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TCCC </a:t>
            </a:r>
            <a:r>
              <a:rPr sz="1300" dirty="0">
                <a:latin typeface="Arial MT"/>
                <a:cs typeface="Arial MT"/>
              </a:rPr>
              <a:t>Guidelines and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protocols.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7814" y="6407165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#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91999" y="6425970"/>
            <a:ext cx="265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Terminal</a:t>
            </a:r>
            <a:r>
              <a:rPr sz="14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Learning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Objectives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36809" y="5934722"/>
            <a:ext cx="4993640" cy="73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10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 x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21928"/>
                </a:solidFill>
                <a:latin typeface="Arial"/>
                <a:cs typeface="Arial"/>
              </a:rPr>
              <a:t>ENABLING LEARNING OBJECTIVES</a:t>
            </a:r>
            <a:endParaRPr sz="2000">
              <a:latin typeface="Arial"/>
              <a:cs typeface="Arial"/>
            </a:endParaRPr>
          </a:p>
          <a:p>
            <a:pPr marL="494665">
              <a:lnSpc>
                <a:spcPct val="100000"/>
              </a:lnSpc>
              <a:spcBef>
                <a:spcPts val="1465"/>
              </a:spcBef>
              <a:tabLst>
                <a:tab pos="2375535" algn="l"/>
              </a:tabLst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 Cognitive ELOs	=</a:t>
            </a:r>
            <a:r>
              <a:rPr sz="14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22067" y="2019179"/>
            <a:ext cx="16319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latin typeface="Arial"/>
                <a:cs typeface="Arial"/>
              </a:rPr>
              <a:t>1.</a:t>
            </a:r>
            <a:endParaRPr sz="13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55306" y="1994644"/>
            <a:ext cx="9014460" cy="41402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40970" marR="30480" indent="-103505">
              <a:lnSpc>
                <a:spcPts val="1500"/>
              </a:lnSpc>
              <a:spcBef>
                <a:spcPts val="200"/>
              </a:spcBef>
            </a:pPr>
            <a:r>
              <a:rPr sz="1950" b="1" spc="7" baseline="-8547" dirty="0">
                <a:latin typeface="Arial"/>
                <a:cs typeface="Arial"/>
              </a:rPr>
              <a:t>1</a:t>
            </a:r>
            <a:r>
              <a:rPr sz="1300" spc="5" dirty="0">
                <a:latin typeface="Arial MT"/>
                <a:cs typeface="Arial MT"/>
              </a:rPr>
              <a:t>Demonstrate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the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application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of</a:t>
            </a:r>
            <a:r>
              <a:rPr sz="1300" spc="-30" dirty="0">
                <a:latin typeface="Arial MT"/>
                <a:cs typeface="Arial MT"/>
              </a:rPr>
              <a:t> </a:t>
            </a:r>
            <a:r>
              <a:rPr sz="1300" spc="-20" dirty="0">
                <a:latin typeface="Arial MT"/>
                <a:cs typeface="Arial MT"/>
              </a:rPr>
              <a:t>Tactical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Combat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Casualty Care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skills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in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a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combat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or</a:t>
            </a:r>
            <a:r>
              <a:rPr sz="1300" spc="-1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noncombat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scenario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(Comprehensive </a:t>
            </a:r>
            <a:r>
              <a:rPr sz="1300" spc="-350" dirty="0">
                <a:latin typeface="Arial MT"/>
                <a:cs typeface="Arial MT"/>
              </a:rPr>
              <a:t> </a:t>
            </a:r>
            <a:r>
              <a:rPr sz="1300" dirty="0">
                <a:latin typeface="Arial MT"/>
                <a:cs typeface="Arial MT"/>
              </a:rPr>
              <a:t>Module</a:t>
            </a:r>
            <a:r>
              <a:rPr sz="1300" spc="-5" dirty="0">
                <a:latin typeface="Arial MT"/>
                <a:cs typeface="Arial MT"/>
              </a:rPr>
              <a:t> Practical</a:t>
            </a:r>
            <a:r>
              <a:rPr sz="1300" dirty="0">
                <a:latin typeface="Arial MT"/>
                <a:cs typeface="Arial MT"/>
              </a:rPr>
              <a:t> Exercise).</a:t>
            </a:r>
            <a:endParaRPr sz="13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1:</a:t>
            </a:r>
            <a:r>
              <a:rPr spc="-5" dirty="0"/>
              <a:t> Principles</a:t>
            </a:r>
            <a:r>
              <a:rPr dirty="0"/>
              <a:t> </a:t>
            </a:r>
            <a:r>
              <a:rPr spc="-5" dirty="0"/>
              <a:t>and</a:t>
            </a:r>
            <a:r>
              <a:rPr spc="-80" dirty="0"/>
              <a:t> </a:t>
            </a:r>
            <a:r>
              <a:rPr spc="-5" dirty="0"/>
              <a:t>Application of TCCC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81926" y="6052048"/>
            <a:ext cx="4191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10" dirty="0">
                <a:solidFill>
                  <a:srgbClr val="8A8C8C"/>
                </a:solidFill>
                <a:latin typeface="Arial"/>
                <a:cs typeface="Arial"/>
              </a:rPr>
              <a:t>Video</a:t>
            </a:r>
            <a:r>
              <a:rPr sz="16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8A8C8C"/>
                </a:solidFill>
                <a:latin typeface="Arial"/>
                <a:cs typeface="Arial"/>
              </a:rPr>
              <a:t>can</a:t>
            </a:r>
            <a:r>
              <a:rPr sz="16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8A8C8C"/>
                </a:solidFill>
                <a:latin typeface="Arial"/>
                <a:cs typeface="Arial"/>
              </a:rPr>
              <a:t>be</a:t>
            </a:r>
            <a:r>
              <a:rPr sz="16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8A8C8C"/>
                </a:solidFill>
                <a:latin typeface="Arial"/>
                <a:cs typeface="Arial"/>
              </a:rPr>
              <a:t>found</a:t>
            </a:r>
            <a:r>
              <a:rPr sz="1600" i="1" spc="10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8A8C8C"/>
                </a:solidFill>
                <a:latin typeface="Arial"/>
                <a:cs typeface="Arial"/>
              </a:rPr>
              <a:t>on</a:t>
            </a:r>
            <a:r>
              <a:rPr sz="16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8A8C8C"/>
                </a:solidFill>
                <a:latin typeface="Arial"/>
                <a:cs typeface="Arial"/>
              </a:rPr>
              <a:t>deployedmedicine.com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27013" y="2411487"/>
            <a:ext cx="6338570" cy="3590290"/>
            <a:chOff x="2927013" y="2411487"/>
            <a:chExt cx="6338570" cy="3590290"/>
          </a:xfrm>
        </p:grpSpPr>
        <p:sp>
          <p:nvSpPr>
            <p:cNvPr id="5" name="object 5"/>
            <p:cNvSpPr/>
            <p:nvPr/>
          </p:nvSpPr>
          <p:spPr>
            <a:xfrm>
              <a:off x="2936538" y="2421012"/>
              <a:ext cx="6319520" cy="3571240"/>
            </a:xfrm>
            <a:custGeom>
              <a:avLst/>
              <a:gdLst/>
              <a:ahLst/>
              <a:cxnLst/>
              <a:rect l="l" t="t" r="r" b="b"/>
              <a:pathLst>
                <a:path w="6319520" h="3571240">
                  <a:moveTo>
                    <a:pt x="0" y="0"/>
                  </a:moveTo>
                  <a:lnTo>
                    <a:pt x="6318923" y="0"/>
                  </a:lnTo>
                  <a:lnTo>
                    <a:pt x="6318923" y="3571161"/>
                  </a:lnTo>
                  <a:lnTo>
                    <a:pt x="0" y="3571161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8A8C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99263" y="3609858"/>
              <a:ext cx="1193800" cy="1193800"/>
            </a:xfrm>
            <a:custGeom>
              <a:avLst/>
              <a:gdLst/>
              <a:ahLst/>
              <a:cxnLst/>
              <a:rect l="l" t="t" r="r" b="b"/>
              <a:pathLst>
                <a:path w="1193800" h="1193800">
                  <a:moveTo>
                    <a:pt x="596736" y="0"/>
                  </a:moveTo>
                  <a:lnTo>
                    <a:pt x="550956" y="1747"/>
                  </a:lnTo>
                  <a:lnTo>
                    <a:pt x="505394" y="6991"/>
                  </a:lnTo>
                  <a:lnTo>
                    <a:pt x="460267" y="15730"/>
                  </a:lnTo>
                  <a:lnTo>
                    <a:pt x="415791" y="27964"/>
                  </a:lnTo>
                  <a:lnTo>
                    <a:pt x="372183" y="43694"/>
                  </a:lnTo>
                  <a:lnTo>
                    <a:pt x="329662" y="62920"/>
                  </a:lnTo>
                  <a:lnTo>
                    <a:pt x="288444" y="85642"/>
                  </a:lnTo>
                  <a:lnTo>
                    <a:pt x="248746" y="111859"/>
                  </a:lnTo>
                  <a:lnTo>
                    <a:pt x="210785" y="141571"/>
                  </a:lnTo>
                  <a:lnTo>
                    <a:pt x="174779" y="174779"/>
                  </a:lnTo>
                  <a:lnTo>
                    <a:pt x="141571" y="210785"/>
                  </a:lnTo>
                  <a:lnTo>
                    <a:pt x="111859" y="248746"/>
                  </a:lnTo>
                  <a:lnTo>
                    <a:pt x="85642" y="288443"/>
                  </a:lnTo>
                  <a:lnTo>
                    <a:pt x="62920" y="329662"/>
                  </a:lnTo>
                  <a:lnTo>
                    <a:pt x="43694" y="372183"/>
                  </a:lnTo>
                  <a:lnTo>
                    <a:pt x="27964" y="415790"/>
                  </a:lnTo>
                  <a:lnTo>
                    <a:pt x="15730" y="460266"/>
                  </a:lnTo>
                  <a:lnTo>
                    <a:pt x="6991" y="505394"/>
                  </a:lnTo>
                  <a:lnTo>
                    <a:pt x="1747" y="550956"/>
                  </a:lnTo>
                  <a:lnTo>
                    <a:pt x="0" y="596735"/>
                  </a:lnTo>
                  <a:lnTo>
                    <a:pt x="1747" y="642514"/>
                  </a:lnTo>
                  <a:lnTo>
                    <a:pt x="6991" y="688076"/>
                  </a:lnTo>
                  <a:lnTo>
                    <a:pt x="15730" y="733204"/>
                  </a:lnTo>
                  <a:lnTo>
                    <a:pt x="27964" y="777680"/>
                  </a:lnTo>
                  <a:lnTo>
                    <a:pt x="43694" y="821287"/>
                  </a:lnTo>
                  <a:lnTo>
                    <a:pt x="62920" y="863808"/>
                  </a:lnTo>
                  <a:lnTo>
                    <a:pt x="85642" y="905027"/>
                  </a:lnTo>
                  <a:lnTo>
                    <a:pt x="111859" y="944724"/>
                  </a:lnTo>
                  <a:lnTo>
                    <a:pt x="141571" y="982685"/>
                  </a:lnTo>
                  <a:lnTo>
                    <a:pt x="174779" y="1018691"/>
                  </a:lnTo>
                  <a:lnTo>
                    <a:pt x="210785" y="1051899"/>
                  </a:lnTo>
                  <a:lnTo>
                    <a:pt x="248746" y="1081611"/>
                  </a:lnTo>
                  <a:lnTo>
                    <a:pt x="288444" y="1107828"/>
                  </a:lnTo>
                  <a:lnTo>
                    <a:pt x="329662" y="1130550"/>
                  </a:lnTo>
                  <a:lnTo>
                    <a:pt x="372183" y="1149776"/>
                  </a:lnTo>
                  <a:lnTo>
                    <a:pt x="415791" y="1165506"/>
                  </a:lnTo>
                  <a:lnTo>
                    <a:pt x="460267" y="1177740"/>
                  </a:lnTo>
                  <a:lnTo>
                    <a:pt x="505394" y="1186479"/>
                  </a:lnTo>
                  <a:lnTo>
                    <a:pt x="550956" y="1191723"/>
                  </a:lnTo>
                  <a:lnTo>
                    <a:pt x="596736" y="1193471"/>
                  </a:lnTo>
                  <a:lnTo>
                    <a:pt x="642515" y="1191723"/>
                  </a:lnTo>
                  <a:lnTo>
                    <a:pt x="688077" y="1186479"/>
                  </a:lnTo>
                  <a:lnTo>
                    <a:pt x="733205" y="1177740"/>
                  </a:lnTo>
                  <a:lnTo>
                    <a:pt x="777681" y="1165506"/>
                  </a:lnTo>
                  <a:lnTo>
                    <a:pt x="821288" y="1149776"/>
                  </a:lnTo>
                  <a:lnTo>
                    <a:pt x="863810" y="1130550"/>
                  </a:lnTo>
                  <a:lnTo>
                    <a:pt x="905028" y="1107828"/>
                  </a:lnTo>
                  <a:lnTo>
                    <a:pt x="944726" y="1081611"/>
                  </a:lnTo>
                  <a:lnTo>
                    <a:pt x="982686" y="1051899"/>
                  </a:lnTo>
                  <a:lnTo>
                    <a:pt x="1018692" y="1018691"/>
                  </a:lnTo>
                  <a:lnTo>
                    <a:pt x="1051900" y="982685"/>
                  </a:lnTo>
                  <a:lnTo>
                    <a:pt x="1081613" y="944724"/>
                  </a:lnTo>
                  <a:lnTo>
                    <a:pt x="1107830" y="905027"/>
                  </a:lnTo>
                  <a:lnTo>
                    <a:pt x="1130551" y="863808"/>
                  </a:lnTo>
                  <a:lnTo>
                    <a:pt x="1149777" y="821287"/>
                  </a:lnTo>
                  <a:lnTo>
                    <a:pt x="1165507" y="777680"/>
                  </a:lnTo>
                  <a:lnTo>
                    <a:pt x="1177742" y="733204"/>
                  </a:lnTo>
                  <a:lnTo>
                    <a:pt x="1186481" y="688076"/>
                  </a:lnTo>
                  <a:lnTo>
                    <a:pt x="1191724" y="642514"/>
                  </a:lnTo>
                  <a:lnTo>
                    <a:pt x="1193472" y="596735"/>
                  </a:lnTo>
                  <a:lnTo>
                    <a:pt x="1191724" y="550956"/>
                  </a:lnTo>
                  <a:lnTo>
                    <a:pt x="1186481" y="505394"/>
                  </a:lnTo>
                  <a:lnTo>
                    <a:pt x="1177742" y="460266"/>
                  </a:lnTo>
                  <a:lnTo>
                    <a:pt x="1165507" y="415790"/>
                  </a:lnTo>
                  <a:lnTo>
                    <a:pt x="1149777" y="372183"/>
                  </a:lnTo>
                  <a:lnTo>
                    <a:pt x="1130551" y="329662"/>
                  </a:lnTo>
                  <a:lnTo>
                    <a:pt x="1107830" y="288443"/>
                  </a:lnTo>
                  <a:lnTo>
                    <a:pt x="1081613" y="248746"/>
                  </a:lnTo>
                  <a:lnTo>
                    <a:pt x="1051900" y="210785"/>
                  </a:lnTo>
                  <a:lnTo>
                    <a:pt x="1018692" y="174779"/>
                  </a:lnTo>
                  <a:lnTo>
                    <a:pt x="982686" y="141571"/>
                  </a:lnTo>
                  <a:lnTo>
                    <a:pt x="944726" y="111859"/>
                  </a:lnTo>
                  <a:lnTo>
                    <a:pt x="905028" y="85642"/>
                  </a:lnTo>
                  <a:lnTo>
                    <a:pt x="863810" y="62920"/>
                  </a:lnTo>
                  <a:lnTo>
                    <a:pt x="821288" y="43694"/>
                  </a:lnTo>
                  <a:lnTo>
                    <a:pt x="777681" y="27964"/>
                  </a:lnTo>
                  <a:lnTo>
                    <a:pt x="733205" y="15730"/>
                  </a:lnTo>
                  <a:lnTo>
                    <a:pt x="688077" y="6991"/>
                  </a:lnTo>
                  <a:lnTo>
                    <a:pt x="642515" y="1747"/>
                  </a:lnTo>
                  <a:lnTo>
                    <a:pt x="596736" y="0"/>
                  </a:lnTo>
                  <a:close/>
                </a:path>
              </a:pathLst>
            </a:custGeom>
            <a:solidFill>
              <a:srgbClr val="616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97566" y="3901287"/>
              <a:ext cx="526415" cy="610870"/>
            </a:xfrm>
            <a:custGeom>
              <a:avLst/>
              <a:gdLst/>
              <a:ahLst/>
              <a:cxnLst/>
              <a:rect l="l" t="t" r="r" b="b"/>
              <a:pathLst>
                <a:path w="526414" h="610870">
                  <a:moveTo>
                    <a:pt x="0" y="0"/>
                  </a:moveTo>
                  <a:lnTo>
                    <a:pt x="0" y="610612"/>
                  </a:lnTo>
                  <a:lnTo>
                    <a:pt x="526390" y="3053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93084" y="956082"/>
            <a:ext cx="11405870" cy="535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50" b="1" spc="-5" dirty="0">
                <a:solidFill>
                  <a:srgbClr val="FFFFFF"/>
                </a:solidFill>
                <a:latin typeface="Arial"/>
                <a:cs typeface="Arial"/>
              </a:rPr>
              <a:t>Intro to</a:t>
            </a:r>
            <a:r>
              <a:rPr sz="33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b="1" spc="-35" dirty="0">
                <a:solidFill>
                  <a:srgbClr val="FFFFFF"/>
                </a:solidFill>
                <a:latin typeface="Arial"/>
                <a:cs typeface="Arial"/>
              </a:rPr>
              <a:t>Tactical</a:t>
            </a:r>
            <a:r>
              <a:rPr sz="33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b="1" spc="-5" dirty="0">
                <a:solidFill>
                  <a:srgbClr val="FFFFFF"/>
                </a:solidFill>
                <a:latin typeface="Arial"/>
                <a:cs typeface="Arial"/>
              </a:rPr>
              <a:t>Combat Casualty</a:t>
            </a:r>
            <a:r>
              <a:rPr sz="33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b="1" spc="-5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3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50" b="1" spc="-5" dirty="0">
                <a:solidFill>
                  <a:srgbClr val="FFFFFF"/>
                </a:solidFill>
                <a:latin typeface="Arial"/>
                <a:cs typeface="Arial"/>
              </a:rPr>
              <a:t>(TCCC) Overview</a:t>
            </a:r>
            <a:endParaRPr sz="335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pic>
        <p:nvPicPr>
          <p:cNvPr id="10" name="1. Intro to Tactical Combat Casualty Care (TCCC)">
            <a:hlinkClick r:id="" action="ppaction://media"/>
            <a:extLst>
              <a:ext uri="{FF2B5EF4-FFF2-40B4-BE49-F238E27FC236}">
                <a16:creationId xmlns:a16="http://schemas.microsoft.com/office/drawing/2014/main" id="{826E488B-16DC-920A-1D6C-0E19B46581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891" y="1543907"/>
            <a:ext cx="8520215" cy="4792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67171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9698" y="723620"/>
            <a:ext cx="8458835" cy="11074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41910">
              <a:lnSpc>
                <a:spcPts val="4200"/>
              </a:lnSpc>
              <a:spcBef>
                <a:spcPts val="320"/>
              </a:spcBef>
            </a:pPr>
            <a:r>
              <a:rPr sz="3600" spc="-5" dirty="0">
                <a:solidFill>
                  <a:srgbClr val="000000"/>
                </a:solidFill>
              </a:rPr>
              <a:t>LEADING </a:t>
            </a:r>
            <a:r>
              <a:rPr sz="3600" dirty="0">
                <a:solidFill>
                  <a:srgbClr val="000000"/>
                </a:solidFill>
              </a:rPr>
              <a:t>CAUSES </a:t>
            </a:r>
            <a:r>
              <a:rPr sz="3600" spc="-5" dirty="0">
                <a:solidFill>
                  <a:srgbClr val="000000"/>
                </a:solidFill>
              </a:rPr>
              <a:t>OF </a:t>
            </a:r>
            <a:r>
              <a:rPr sz="3600" spc="-25" dirty="0">
                <a:solidFill>
                  <a:srgbClr val="000000"/>
                </a:solidFill>
              </a:rPr>
              <a:t>PREVENTABLE </a:t>
            </a:r>
            <a:r>
              <a:rPr sz="3600" spc="-990" dirty="0">
                <a:solidFill>
                  <a:srgbClr val="000000"/>
                </a:solidFill>
              </a:rPr>
              <a:t> </a:t>
            </a:r>
            <a:r>
              <a:rPr sz="3600" spc="-55" dirty="0">
                <a:solidFill>
                  <a:srgbClr val="000000"/>
                </a:solidFill>
              </a:rPr>
              <a:t>DEATH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DUE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35" dirty="0">
                <a:solidFill>
                  <a:srgbClr val="000000"/>
                </a:solidFill>
              </a:rPr>
              <a:t>TO</a:t>
            </a:r>
            <a:r>
              <a:rPr sz="3600" spc="-15" dirty="0">
                <a:solidFill>
                  <a:srgbClr val="000000"/>
                </a:solidFill>
              </a:rPr>
              <a:t> </a:t>
            </a:r>
            <a:r>
              <a:rPr sz="3600" spc="-35" dirty="0">
                <a:solidFill>
                  <a:srgbClr val="921928"/>
                </a:solidFill>
              </a:rPr>
              <a:t>TRAUMATIC</a:t>
            </a:r>
            <a:r>
              <a:rPr sz="3600" spc="-5" dirty="0">
                <a:solidFill>
                  <a:srgbClr val="921928"/>
                </a:solidFill>
              </a:rPr>
              <a:t> INJURIES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567438" y="4297898"/>
            <a:ext cx="1981835" cy="12528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170"/>
              </a:lnSpc>
              <a:spcBef>
                <a:spcPts val="459"/>
              </a:spcBef>
            </a:pPr>
            <a:r>
              <a:rPr sz="2100" b="1" spc="-5" dirty="0">
                <a:latin typeface="Arial"/>
                <a:cs typeface="Arial"/>
              </a:rPr>
              <a:t>EXTREMITY </a:t>
            </a:r>
            <a:r>
              <a:rPr sz="2100" b="1" dirty="0">
                <a:latin typeface="Arial"/>
                <a:cs typeface="Arial"/>
              </a:rPr>
              <a:t> HEM</a:t>
            </a:r>
            <a:r>
              <a:rPr sz="2100" b="1" spc="-5" dirty="0">
                <a:latin typeface="Arial"/>
                <a:cs typeface="Arial"/>
              </a:rPr>
              <a:t>O</a:t>
            </a:r>
            <a:r>
              <a:rPr sz="2100" b="1" dirty="0">
                <a:latin typeface="Arial"/>
                <a:cs typeface="Arial"/>
              </a:rPr>
              <a:t>RRHA</a:t>
            </a:r>
            <a:r>
              <a:rPr sz="2100" b="1" spc="-5" dirty="0">
                <a:latin typeface="Arial"/>
                <a:cs typeface="Arial"/>
              </a:rPr>
              <a:t>G</a:t>
            </a:r>
            <a:r>
              <a:rPr sz="2100" b="1" dirty="0">
                <a:latin typeface="Arial"/>
                <a:cs typeface="Arial"/>
              </a:rPr>
              <a:t>E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030"/>
              </a:lnSpc>
              <a:spcBef>
                <a:spcPts val="905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Intervention: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30"/>
              </a:lnSpc>
            </a:pPr>
            <a:r>
              <a:rPr sz="1800" dirty="0">
                <a:latin typeface="Arial MT"/>
                <a:cs typeface="Arial MT"/>
              </a:rPr>
              <a:t>limb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tourniquet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90814" y="4297898"/>
            <a:ext cx="2072005" cy="173418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95250">
              <a:lnSpc>
                <a:spcPts val="2170"/>
              </a:lnSpc>
              <a:spcBef>
                <a:spcPts val="459"/>
              </a:spcBef>
            </a:pPr>
            <a:r>
              <a:rPr sz="2100" b="1" dirty="0">
                <a:latin typeface="Arial"/>
                <a:cs typeface="Arial"/>
              </a:rPr>
              <a:t>JUNCTIONAL </a:t>
            </a:r>
            <a:r>
              <a:rPr sz="2100" b="1" spc="5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HEM</a:t>
            </a:r>
            <a:r>
              <a:rPr sz="2100" b="1" spc="-5" dirty="0">
                <a:latin typeface="Arial"/>
                <a:cs typeface="Arial"/>
              </a:rPr>
              <a:t>O</a:t>
            </a:r>
            <a:r>
              <a:rPr sz="2100" b="1" dirty="0">
                <a:latin typeface="Arial"/>
                <a:cs typeface="Arial"/>
              </a:rPr>
              <a:t>RRHA</a:t>
            </a:r>
            <a:r>
              <a:rPr sz="2100" b="1" spc="-5" dirty="0">
                <a:latin typeface="Arial"/>
                <a:cs typeface="Arial"/>
              </a:rPr>
              <a:t>G</a:t>
            </a:r>
            <a:r>
              <a:rPr sz="2100" b="1" dirty="0">
                <a:latin typeface="Arial"/>
                <a:cs typeface="Arial"/>
              </a:rPr>
              <a:t>E</a:t>
            </a:r>
            <a:endParaRPr sz="210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  <a:spcBef>
                <a:spcPts val="1185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Intervention: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hemostatic </a:t>
            </a:r>
            <a:r>
              <a:rPr sz="1800" dirty="0">
                <a:latin typeface="Arial MT"/>
                <a:cs typeface="Arial MT"/>
              </a:rPr>
              <a:t>dressing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wound packing; </a:t>
            </a:r>
            <a:r>
              <a:rPr sz="1800" spc="-49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junctional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tourniquet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57866" y="4297898"/>
            <a:ext cx="2402205" cy="14935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84455">
              <a:lnSpc>
                <a:spcPts val="2170"/>
              </a:lnSpc>
              <a:spcBef>
                <a:spcPts val="459"/>
              </a:spcBef>
            </a:pPr>
            <a:r>
              <a:rPr sz="2100" b="1" spc="-5" dirty="0">
                <a:latin typeface="Arial"/>
                <a:cs typeface="Arial"/>
              </a:rPr>
              <a:t>TENSION </a:t>
            </a:r>
            <a:r>
              <a:rPr sz="2100" b="1" dirty="0">
                <a:latin typeface="Arial"/>
                <a:cs typeface="Arial"/>
              </a:rPr>
              <a:t> PNEUM</a:t>
            </a:r>
            <a:r>
              <a:rPr sz="2100" b="1" spc="-5" dirty="0">
                <a:latin typeface="Arial"/>
                <a:cs typeface="Arial"/>
              </a:rPr>
              <a:t>OT</a:t>
            </a:r>
            <a:r>
              <a:rPr sz="2100" b="1" dirty="0">
                <a:latin typeface="Arial"/>
                <a:cs typeface="Arial"/>
              </a:rPr>
              <a:t>H</a:t>
            </a:r>
            <a:r>
              <a:rPr sz="2100" b="1" spc="-5" dirty="0">
                <a:latin typeface="Arial"/>
                <a:cs typeface="Arial"/>
              </a:rPr>
              <a:t>O</a:t>
            </a:r>
            <a:r>
              <a:rPr sz="2100" b="1" dirty="0">
                <a:latin typeface="Arial"/>
                <a:cs typeface="Arial"/>
              </a:rPr>
              <a:t>RAX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030"/>
              </a:lnSpc>
              <a:spcBef>
                <a:spcPts val="905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Intervention: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  <a:spcBef>
                <a:spcPts val="150"/>
              </a:spcBef>
            </a:pPr>
            <a:r>
              <a:rPr sz="1800" dirty="0">
                <a:latin typeface="Arial MT"/>
                <a:cs typeface="Arial MT"/>
              </a:rPr>
              <a:t>Needle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Decompression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Chest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(NDC)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75129" y="4297898"/>
            <a:ext cx="2752725" cy="187134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395605">
              <a:lnSpc>
                <a:spcPts val="2400"/>
              </a:lnSpc>
              <a:spcBef>
                <a:spcPts val="280"/>
              </a:spcBef>
            </a:pPr>
            <a:r>
              <a:rPr sz="2100" b="1" dirty="0">
                <a:latin typeface="Arial"/>
                <a:cs typeface="Arial"/>
              </a:rPr>
              <a:t>A</a:t>
            </a:r>
            <a:r>
              <a:rPr sz="2100" b="1" spc="-5" dirty="0">
                <a:latin typeface="Arial"/>
                <a:cs typeface="Arial"/>
              </a:rPr>
              <a:t>I</a:t>
            </a:r>
            <a:r>
              <a:rPr sz="2100" b="1" spc="-40" dirty="0">
                <a:latin typeface="Arial"/>
                <a:cs typeface="Arial"/>
              </a:rPr>
              <a:t>R</a:t>
            </a:r>
            <a:r>
              <a:rPr sz="2100" b="1" spc="-120" dirty="0">
                <a:latin typeface="Arial"/>
                <a:cs typeface="Arial"/>
              </a:rPr>
              <a:t>W</a:t>
            </a:r>
            <a:r>
              <a:rPr sz="2100" b="1" spc="-195" dirty="0">
                <a:latin typeface="Arial"/>
                <a:cs typeface="Arial"/>
              </a:rPr>
              <a:t>A</a:t>
            </a:r>
            <a:r>
              <a:rPr sz="2100" b="1" dirty="0">
                <a:latin typeface="Arial"/>
                <a:cs typeface="Arial"/>
              </a:rPr>
              <a:t>Y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T</a:t>
            </a:r>
            <a:r>
              <a:rPr sz="2100" b="1" dirty="0">
                <a:latin typeface="Arial"/>
                <a:cs typeface="Arial"/>
              </a:rPr>
              <a:t>RAUMA/  </a:t>
            </a:r>
            <a:r>
              <a:rPr sz="2100" b="1" spc="-5" dirty="0">
                <a:latin typeface="Arial"/>
                <a:cs typeface="Arial"/>
              </a:rPr>
              <a:t>OBSTRUCTION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130"/>
              </a:lnSpc>
              <a:spcBef>
                <a:spcPts val="109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Intervention: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2100"/>
              </a:lnSpc>
              <a:spcBef>
                <a:spcPts val="90"/>
              </a:spcBef>
            </a:pPr>
            <a:r>
              <a:rPr sz="1800" dirty="0">
                <a:latin typeface="Arial MT"/>
                <a:cs typeface="Arial MT"/>
              </a:rPr>
              <a:t>airway maneuvers,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nasopharyngeal airway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30" dirty="0">
                <a:latin typeface="Arial MT"/>
                <a:cs typeface="Arial MT"/>
              </a:rPr>
              <a:t>(NPA)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cricothyroidotomy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141" y="2180227"/>
            <a:ext cx="2040658" cy="198195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19803" y="2146536"/>
            <a:ext cx="1998839" cy="201054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57046" y="2387373"/>
            <a:ext cx="2137425" cy="168278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09450" y="2144403"/>
            <a:ext cx="1998822" cy="199882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686781" y="263525"/>
            <a:ext cx="1228725" cy="605790"/>
            <a:chOff x="10686781" y="263525"/>
            <a:chExt cx="1228725" cy="6057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90841" y="265168"/>
              <a:ext cx="1223520" cy="6040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86781" y="263525"/>
              <a:ext cx="1228678" cy="55562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00895" y="943023"/>
            <a:ext cx="63906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2F2F2"/>
                </a:solidFill>
              </a:rPr>
              <a:t>Three</a:t>
            </a:r>
            <a:r>
              <a:rPr sz="4400" spc="-25" dirty="0">
                <a:solidFill>
                  <a:srgbClr val="F2F2F2"/>
                </a:solidFill>
              </a:rPr>
              <a:t> </a:t>
            </a:r>
            <a:r>
              <a:rPr sz="4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PHASES</a:t>
            </a:r>
            <a:r>
              <a:rPr sz="4400" spc="-30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of</a:t>
            </a:r>
            <a:r>
              <a:rPr sz="4400" spc="-30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TCCC</a:t>
            </a:r>
            <a:endParaRPr sz="4400"/>
          </a:p>
        </p:txBody>
      </p:sp>
      <p:sp>
        <p:nvSpPr>
          <p:cNvPr id="8" name="object 8"/>
          <p:cNvSpPr/>
          <p:nvPr/>
        </p:nvSpPr>
        <p:spPr>
          <a:xfrm>
            <a:off x="287649" y="2511379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10" h="664210">
                <a:moveTo>
                  <a:pt x="355049" y="0"/>
                </a:moveTo>
                <a:lnTo>
                  <a:pt x="308643" y="0"/>
                </a:lnTo>
                <a:lnTo>
                  <a:pt x="262601" y="6441"/>
                </a:lnTo>
                <a:lnTo>
                  <a:pt x="217651" y="19325"/>
                </a:lnTo>
                <a:lnTo>
                  <a:pt x="174520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6"/>
                </a:lnTo>
                <a:lnTo>
                  <a:pt x="38650" y="174520"/>
                </a:lnTo>
                <a:lnTo>
                  <a:pt x="19325" y="217651"/>
                </a:lnTo>
                <a:lnTo>
                  <a:pt x="6441" y="262602"/>
                </a:lnTo>
                <a:lnTo>
                  <a:pt x="0" y="308644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8"/>
                </a:lnTo>
                <a:lnTo>
                  <a:pt x="96626" y="567067"/>
                </a:lnTo>
                <a:lnTo>
                  <a:pt x="133935" y="599276"/>
                </a:lnTo>
                <a:lnTo>
                  <a:pt x="174520" y="625043"/>
                </a:lnTo>
                <a:lnTo>
                  <a:pt x="217651" y="644368"/>
                </a:lnTo>
                <a:lnTo>
                  <a:pt x="262601" y="657252"/>
                </a:lnTo>
                <a:lnTo>
                  <a:pt x="308643" y="663693"/>
                </a:lnTo>
                <a:lnTo>
                  <a:pt x="355049" y="663693"/>
                </a:lnTo>
                <a:lnTo>
                  <a:pt x="401091" y="657252"/>
                </a:lnTo>
                <a:lnTo>
                  <a:pt x="446042" y="644368"/>
                </a:lnTo>
                <a:lnTo>
                  <a:pt x="489173" y="625043"/>
                </a:lnTo>
                <a:lnTo>
                  <a:pt x="529757" y="599276"/>
                </a:lnTo>
                <a:lnTo>
                  <a:pt x="567067" y="567067"/>
                </a:lnTo>
                <a:lnTo>
                  <a:pt x="599276" y="529758"/>
                </a:lnTo>
                <a:lnTo>
                  <a:pt x="625043" y="489173"/>
                </a:lnTo>
                <a:lnTo>
                  <a:pt x="644368" y="446042"/>
                </a:lnTo>
                <a:lnTo>
                  <a:pt x="657251" y="401091"/>
                </a:lnTo>
                <a:lnTo>
                  <a:pt x="663693" y="355049"/>
                </a:lnTo>
                <a:lnTo>
                  <a:pt x="663693" y="308644"/>
                </a:lnTo>
                <a:lnTo>
                  <a:pt x="657251" y="262602"/>
                </a:lnTo>
                <a:lnTo>
                  <a:pt x="644368" y="217651"/>
                </a:lnTo>
                <a:lnTo>
                  <a:pt x="625043" y="174520"/>
                </a:lnTo>
                <a:lnTo>
                  <a:pt x="599276" y="133936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1262" y="2584066"/>
            <a:ext cx="296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1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3810" y="2461204"/>
            <a:ext cx="2734945" cy="13620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3340"/>
              </a:lnSpc>
              <a:spcBef>
                <a:spcPts val="625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UNDER 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(CUF)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315"/>
              </a:lnSpc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3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45" dirty="0">
                <a:solidFill>
                  <a:srgbClr val="FFFFFF"/>
                </a:solidFill>
                <a:latin typeface="Arial"/>
                <a:cs typeface="Arial"/>
              </a:rPr>
              <a:t>THREAT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48545" y="4072808"/>
            <a:ext cx="2943225" cy="720090"/>
          </a:xfrm>
          <a:custGeom>
            <a:avLst/>
            <a:gdLst/>
            <a:ahLst/>
            <a:cxnLst/>
            <a:rect l="l" t="t" r="r" b="b"/>
            <a:pathLst>
              <a:path w="2943225" h="720089">
                <a:moveTo>
                  <a:pt x="2582607" y="0"/>
                </a:moveTo>
                <a:lnTo>
                  <a:pt x="360000" y="0"/>
                </a:lnTo>
                <a:lnTo>
                  <a:pt x="311150" y="3286"/>
                </a:lnTo>
                <a:lnTo>
                  <a:pt x="264298" y="12859"/>
                </a:lnTo>
                <a:lnTo>
                  <a:pt x="219872" y="28290"/>
                </a:lnTo>
                <a:lnTo>
                  <a:pt x="178301" y="49150"/>
                </a:lnTo>
                <a:lnTo>
                  <a:pt x="140015" y="75010"/>
                </a:lnTo>
                <a:lnTo>
                  <a:pt x="105441" y="105441"/>
                </a:lnTo>
                <a:lnTo>
                  <a:pt x="75010" y="140015"/>
                </a:lnTo>
                <a:lnTo>
                  <a:pt x="49150" y="178301"/>
                </a:lnTo>
                <a:lnTo>
                  <a:pt x="28290" y="219872"/>
                </a:lnTo>
                <a:lnTo>
                  <a:pt x="12859" y="264298"/>
                </a:lnTo>
                <a:lnTo>
                  <a:pt x="3286" y="311150"/>
                </a:lnTo>
                <a:lnTo>
                  <a:pt x="0" y="360000"/>
                </a:lnTo>
                <a:lnTo>
                  <a:pt x="3286" y="408850"/>
                </a:lnTo>
                <a:lnTo>
                  <a:pt x="12859" y="455702"/>
                </a:lnTo>
                <a:lnTo>
                  <a:pt x="28290" y="500128"/>
                </a:lnTo>
                <a:lnTo>
                  <a:pt x="49150" y="541699"/>
                </a:lnTo>
                <a:lnTo>
                  <a:pt x="75010" y="579985"/>
                </a:lnTo>
                <a:lnTo>
                  <a:pt x="105441" y="614558"/>
                </a:lnTo>
                <a:lnTo>
                  <a:pt x="140015" y="644989"/>
                </a:lnTo>
                <a:lnTo>
                  <a:pt x="178301" y="670849"/>
                </a:lnTo>
                <a:lnTo>
                  <a:pt x="219872" y="691709"/>
                </a:lnTo>
                <a:lnTo>
                  <a:pt x="264298" y="707140"/>
                </a:lnTo>
                <a:lnTo>
                  <a:pt x="311150" y="716713"/>
                </a:lnTo>
                <a:lnTo>
                  <a:pt x="360000" y="719999"/>
                </a:lnTo>
                <a:lnTo>
                  <a:pt x="2582607" y="719999"/>
                </a:lnTo>
                <a:lnTo>
                  <a:pt x="2631457" y="716713"/>
                </a:lnTo>
                <a:lnTo>
                  <a:pt x="2678309" y="707140"/>
                </a:lnTo>
                <a:lnTo>
                  <a:pt x="2722735" y="691709"/>
                </a:lnTo>
                <a:lnTo>
                  <a:pt x="2764306" y="670849"/>
                </a:lnTo>
                <a:lnTo>
                  <a:pt x="2802592" y="644989"/>
                </a:lnTo>
                <a:lnTo>
                  <a:pt x="2837165" y="614558"/>
                </a:lnTo>
                <a:lnTo>
                  <a:pt x="2867596" y="579985"/>
                </a:lnTo>
                <a:lnTo>
                  <a:pt x="2893457" y="541699"/>
                </a:lnTo>
                <a:lnTo>
                  <a:pt x="2914317" y="500128"/>
                </a:lnTo>
                <a:lnTo>
                  <a:pt x="2929748" y="455702"/>
                </a:lnTo>
                <a:lnTo>
                  <a:pt x="2939321" y="408850"/>
                </a:lnTo>
                <a:lnTo>
                  <a:pt x="2942607" y="360000"/>
                </a:lnTo>
                <a:lnTo>
                  <a:pt x="2939321" y="311150"/>
                </a:lnTo>
                <a:lnTo>
                  <a:pt x="2929748" y="264298"/>
                </a:lnTo>
                <a:lnTo>
                  <a:pt x="2914317" y="219872"/>
                </a:lnTo>
                <a:lnTo>
                  <a:pt x="2893457" y="178301"/>
                </a:lnTo>
                <a:lnTo>
                  <a:pt x="2867596" y="140015"/>
                </a:lnTo>
                <a:lnTo>
                  <a:pt x="2837165" y="105441"/>
                </a:lnTo>
                <a:lnTo>
                  <a:pt x="2802592" y="75010"/>
                </a:lnTo>
                <a:lnTo>
                  <a:pt x="2764306" y="49150"/>
                </a:lnTo>
                <a:lnTo>
                  <a:pt x="2722735" y="28290"/>
                </a:lnTo>
                <a:lnTo>
                  <a:pt x="2678309" y="12859"/>
                </a:lnTo>
                <a:lnTo>
                  <a:pt x="2631457" y="3286"/>
                </a:lnTo>
                <a:lnTo>
                  <a:pt x="258260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127285" y="2481103"/>
            <a:ext cx="2506345" cy="21875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46990">
              <a:lnSpc>
                <a:spcPts val="3340"/>
              </a:lnSpc>
              <a:spcBef>
                <a:spcPts val="625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 </a:t>
            </a:r>
            <a:r>
              <a:rPr sz="3200" b="1" spc="-8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(TFC)</a:t>
            </a:r>
            <a:endParaRPr sz="3200">
              <a:latin typeface="Arial"/>
              <a:cs typeface="Arial"/>
            </a:endParaRPr>
          </a:p>
          <a:p>
            <a:pPr marL="353695" marR="5080" indent="-62230">
              <a:lnSpc>
                <a:spcPts val="1800"/>
              </a:lnSpc>
              <a:spcBef>
                <a:spcPts val="2915"/>
              </a:spcBef>
            </a:pPr>
            <a:r>
              <a:rPr sz="1600" b="1" spc="-5" dirty="0">
                <a:latin typeface="Arial"/>
                <a:cs typeface="Arial"/>
              </a:rPr>
              <a:t>WORK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UNDER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AND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CONCEALMENT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41224" y="2461204"/>
            <a:ext cx="2652395" cy="178625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3340"/>
              </a:lnSpc>
              <a:spcBef>
                <a:spcPts val="625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ACU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N  CARE </a:t>
            </a:r>
            <a:r>
              <a:rPr sz="32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5" dirty="0">
                <a:solidFill>
                  <a:srgbClr val="FFFFFF"/>
                </a:solidFill>
                <a:latin typeface="Arial"/>
                <a:cs typeface="Arial"/>
              </a:rPr>
              <a:t>(TACEVAC)</a:t>
            </a:r>
            <a:endParaRPr sz="3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22104" y="284892"/>
            <a:ext cx="554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616667"/>
                </a:solidFill>
                <a:latin typeface="Arial"/>
                <a:cs typeface="Arial"/>
              </a:rPr>
              <a:t>1: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 Principles</a:t>
            </a:r>
            <a:r>
              <a:rPr sz="2000" b="1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and</a:t>
            </a:r>
            <a:r>
              <a:rPr sz="2000" b="1" spc="-80" dirty="0">
                <a:solidFill>
                  <a:srgbClr val="616667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667"/>
                </a:solidFill>
                <a:latin typeface="Arial"/>
                <a:cs typeface="Arial"/>
              </a:rPr>
              <a:t>Application of TCCC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24246" y="4084679"/>
            <a:ext cx="2943860" cy="720090"/>
          </a:xfrm>
          <a:custGeom>
            <a:avLst/>
            <a:gdLst/>
            <a:ahLst/>
            <a:cxnLst/>
            <a:rect l="l" t="t" r="r" b="b"/>
            <a:pathLst>
              <a:path w="2943860" h="720089">
                <a:moveTo>
                  <a:pt x="2583431" y="0"/>
                </a:moveTo>
                <a:lnTo>
                  <a:pt x="360000" y="0"/>
                </a:lnTo>
                <a:lnTo>
                  <a:pt x="311150" y="3286"/>
                </a:lnTo>
                <a:lnTo>
                  <a:pt x="264297" y="12859"/>
                </a:lnTo>
                <a:lnTo>
                  <a:pt x="219871" y="28290"/>
                </a:lnTo>
                <a:lnTo>
                  <a:pt x="178300" y="49150"/>
                </a:lnTo>
                <a:lnTo>
                  <a:pt x="140014" y="75010"/>
                </a:lnTo>
                <a:lnTo>
                  <a:pt x="105441" y="105441"/>
                </a:lnTo>
                <a:lnTo>
                  <a:pt x="75010" y="140014"/>
                </a:lnTo>
                <a:lnTo>
                  <a:pt x="49150" y="178300"/>
                </a:lnTo>
                <a:lnTo>
                  <a:pt x="28290" y="219871"/>
                </a:lnTo>
                <a:lnTo>
                  <a:pt x="12859" y="264297"/>
                </a:lnTo>
                <a:lnTo>
                  <a:pt x="3286" y="311149"/>
                </a:lnTo>
                <a:lnTo>
                  <a:pt x="0" y="359999"/>
                </a:lnTo>
                <a:lnTo>
                  <a:pt x="3286" y="408849"/>
                </a:lnTo>
                <a:lnTo>
                  <a:pt x="12859" y="455701"/>
                </a:lnTo>
                <a:lnTo>
                  <a:pt x="28290" y="500127"/>
                </a:lnTo>
                <a:lnTo>
                  <a:pt x="49150" y="541698"/>
                </a:lnTo>
                <a:lnTo>
                  <a:pt x="75010" y="579984"/>
                </a:lnTo>
                <a:lnTo>
                  <a:pt x="105441" y="614557"/>
                </a:lnTo>
                <a:lnTo>
                  <a:pt x="140014" y="644989"/>
                </a:lnTo>
                <a:lnTo>
                  <a:pt x="178300" y="670849"/>
                </a:lnTo>
                <a:lnTo>
                  <a:pt x="219871" y="691709"/>
                </a:lnTo>
                <a:lnTo>
                  <a:pt x="264297" y="707140"/>
                </a:lnTo>
                <a:lnTo>
                  <a:pt x="311150" y="716713"/>
                </a:lnTo>
                <a:lnTo>
                  <a:pt x="360000" y="719999"/>
                </a:lnTo>
                <a:lnTo>
                  <a:pt x="2583431" y="719999"/>
                </a:lnTo>
                <a:lnTo>
                  <a:pt x="2632281" y="716713"/>
                </a:lnTo>
                <a:lnTo>
                  <a:pt x="2679134" y="707140"/>
                </a:lnTo>
                <a:lnTo>
                  <a:pt x="2723560" y="691709"/>
                </a:lnTo>
                <a:lnTo>
                  <a:pt x="2765130" y="670849"/>
                </a:lnTo>
                <a:lnTo>
                  <a:pt x="2803417" y="644989"/>
                </a:lnTo>
                <a:lnTo>
                  <a:pt x="2837990" y="614557"/>
                </a:lnTo>
                <a:lnTo>
                  <a:pt x="2868421" y="579984"/>
                </a:lnTo>
                <a:lnTo>
                  <a:pt x="2894281" y="541698"/>
                </a:lnTo>
                <a:lnTo>
                  <a:pt x="2915141" y="500127"/>
                </a:lnTo>
                <a:lnTo>
                  <a:pt x="2930572" y="455701"/>
                </a:lnTo>
                <a:lnTo>
                  <a:pt x="2940145" y="408849"/>
                </a:lnTo>
                <a:lnTo>
                  <a:pt x="2943431" y="359999"/>
                </a:lnTo>
                <a:lnTo>
                  <a:pt x="2940145" y="311149"/>
                </a:lnTo>
                <a:lnTo>
                  <a:pt x="2930572" y="264297"/>
                </a:lnTo>
                <a:lnTo>
                  <a:pt x="2915141" y="219871"/>
                </a:lnTo>
                <a:lnTo>
                  <a:pt x="2894281" y="178300"/>
                </a:lnTo>
                <a:lnTo>
                  <a:pt x="2868421" y="140014"/>
                </a:lnTo>
                <a:lnTo>
                  <a:pt x="2837990" y="105441"/>
                </a:lnTo>
                <a:lnTo>
                  <a:pt x="2803417" y="75010"/>
                </a:lnTo>
                <a:lnTo>
                  <a:pt x="2765130" y="49150"/>
                </a:lnTo>
                <a:lnTo>
                  <a:pt x="2723560" y="28290"/>
                </a:lnTo>
                <a:lnTo>
                  <a:pt x="2679134" y="12859"/>
                </a:lnTo>
                <a:lnTo>
                  <a:pt x="2632281" y="3286"/>
                </a:lnTo>
                <a:lnTo>
                  <a:pt x="2583431" y="0"/>
                </a:lnTo>
                <a:close/>
              </a:path>
            </a:pathLst>
          </a:custGeom>
          <a:solidFill>
            <a:srgbClr val="D63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676353" y="4182394"/>
            <a:ext cx="1839595" cy="4978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223520">
              <a:lnSpc>
                <a:spcPts val="1800"/>
              </a:lnSpc>
              <a:spcBef>
                <a:spcPts val="259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RETURN FIRE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AND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972025" y="4512181"/>
            <a:ext cx="2943225" cy="1024255"/>
          </a:xfrm>
          <a:custGeom>
            <a:avLst/>
            <a:gdLst/>
            <a:ahLst/>
            <a:cxnLst/>
            <a:rect l="l" t="t" r="r" b="b"/>
            <a:pathLst>
              <a:path w="2943225" h="1024254">
                <a:moveTo>
                  <a:pt x="2579414" y="0"/>
                </a:moveTo>
                <a:lnTo>
                  <a:pt x="363193" y="0"/>
                </a:lnTo>
                <a:lnTo>
                  <a:pt x="313910" y="3315"/>
                </a:lnTo>
                <a:lnTo>
                  <a:pt x="266642" y="12973"/>
                </a:lnTo>
                <a:lnTo>
                  <a:pt x="221822" y="28541"/>
                </a:lnTo>
                <a:lnTo>
                  <a:pt x="179882" y="49586"/>
                </a:lnTo>
                <a:lnTo>
                  <a:pt x="141256" y="75675"/>
                </a:lnTo>
                <a:lnTo>
                  <a:pt x="106376" y="106376"/>
                </a:lnTo>
                <a:lnTo>
                  <a:pt x="75675" y="141256"/>
                </a:lnTo>
                <a:lnTo>
                  <a:pt x="49586" y="179882"/>
                </a:lnTo>
                <a:lnTo>
                  <a:pt x="28541" y="221822"/>
                </a:lnTo>
                <a:lnTo>
                  <a:pt x="12973" y="266642"/>
                </a:lnTo>
                <a:lnTo>
                  <a:pt x="3315" y="313910"/>
                </a:lnTo>
                <a:lnTo>
                  <a:pt x="0" y="363193"/>
                </a:lnTo>
                <a:lnTo>
                  <a:pt x="0" y="660896"/>
                </a:lnTo>
                <a:lnTo>
                  <a:pt x="3315" y="710179"/>
                </a:lnTo>
                <a:lnTo>
                  <a:pt x="12973" y="757447"/>
                </a:lnTo>
                <a:lnTo>
                  <a:pt x="28541" y="802267"/>
                </a:lnTo>
                <a:lnTo>
                  <a:pt x="49586" y="844207"/>
                </a:lnTo>
                <a:lnTo>
                  <a:pt x="75675" y="882833"/>
                </a:lnTo>
                <a:lnTo>
                  <a:pt x="106376" y="917713"/>
                </a:lnTo>
                <a:lnTo>
                  <a:pt x="141256" y="948414"/>
                </a:lnTo>
                <a:lnTo>
                  <a:pt x="179882" y="974503"/>
                </a:lnTo>
                <a:lnTo>
                  <a:pt x="221822" y="995548"/>
                </a:lnTo>
                <a:lnTo>
                  <a:pt x="266642" y="1011116"/>
                </a:lnTo>
                <a:lnTo>
                  <a:pt x="313910" y="1020774"/>
                </a:lnTo>
                <a:lnTo>
                  <a:pt x="363193" y="1024089"/>
                </a:lnTo>
                <a:lnTo>
                  <a:pt x="2579414" y="1024089"/>
                </a:lnTo>
                <a:lnTo>
                  <a:pt x="2628697" y="1020774"/>
                </a:lnTo>
                <a:lnTo>
                  <a:pt x="2675965" y="1011116"/>
                </a:lnTo>
                <a:lnTo>
                  <a:pt x="2720785" y="995548"/>
                </a:lnTo>
                <a:lnTo>
                  <a:pt x="2762725" y="974503"/>
                </a:lnTo>
                <a:lnTo>
                  <a:pt x="2801351" y="948414"/>
                </a:lnTo>
                <a:lnTo>
                  <a:pt x="2836230" y="917713"/>
                </a:lnTo>
                <a:lnTo>
                  <a:pt x="2866931" y="882833"/>
                </a:lnTo>
                <a:lnTo>
                  <a:pt x="2893021" y="844207"/>
                </a:lnTo>
                <a:lnTo>
                  <a:pt x="2914066" y="802267"/>
                </a:lnTo>
                <a:lnTo>
                  <a:pt x="2929634" y="757447"/>
                </a:lnTo>
                <a:lnTo>
                  <a:pt x="2939292" y="710179"/>
                </a:lnTo>
                <a:lnTo>
                  <a:pt x="2942607" y="660896"/>
                </a:lnTo>
                <a:lnTo>
                  <a:pt x="2942607" y="363193"/>
                </a:lnTo>
                <a:lnTo>
                  <a:pt x="2939292" y="313910"/>
                </a:lnTo>
                <a:lnTo>
                  <a:pt x="2929634" y="266642"/>
                </a:lnTo>
                <a:lnTo>
                  <a:pt x="2914066" y="221822"/>
                </a:lnTo>
                <a:lnTo>
                  <a:pt x="2893021" y="179882"/>
                </a:lnTo>
                <a:lnTo>
                  <a:pt x="2866931" y="141256"/>
                </a:lnTo>
                <a:lnTo>
                  <a:pt x="2836230" y="106376"/>
                </a:lnTo>
                <a:lnTo>
                  <a:pt x="2801351" y="75675"/>
                </a:lnTo>
                <a:lnTo>
                  <a:pt x="2762725" y="49586"/>
                </a:lnTo>
                <a:lnTo>
                  <a:pt x="2720785" y="28541"/>
                </a:lnTo>
                <a:lnTo>
                  <a:pt x="2675965" y="12973"/>
                </a:lnTo>
                <a:lnTo>
                  <a:pt x="2628697" y="3315"/>
                </a:lnTo>
                <a:lnTo>
                  <a:pt x="257941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116431" y="4669590"/>
            <a:ext cx="2654300" cy="6858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635" algn="ctr">
              <a:lnSpc>
                <a:spcPts val="1700"/>
              </a:lnSpc>
              <a:spcBef>
                <a:spcPts val="240"/>
              </a:spcBef>
            </a:pPr>
            <a:r>
              <a:rPr sz="1500" b="1" spc="-5" dirty="0">
                <a:latin typeface="Arial"/>
                <a:cs typeface="Arial"/>
              </a:rPr>
              <a:t>MORE </a:t>
            </a:r>
            <a:r>
              <a:rPr sz="1500" b="1" spc="-15" dirty="0">
                <a:latin typeface="Arial"/>
                <a:cs typeface="Arial"/>
              </a:rPr>
              <a:t>DELIBERATE </a:t>
            </a:r>
            <a:r>
              <a:rPr sz="1500" b="1" spc="-1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ASSESSMENT AND PRE- 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E</a:t>
            </a:r>
            <a:r>
              <a:rPr sz="1500" b="1" spc="-114" dirty="0">
                <a:latin typeface="Arial"/>
                <a:cs typeface="Arial"/>
              </a:rPr>
              <a:t>V</a:t>
            </a:r>
            <a:r>
              <a:rPr sz="1500" b="1" dirty="0">
                <a:latin typeface="Arial"/>
                <a:cs typeface="Arial"/>
              </a:rPr>
              <a:t>ACU</a:t>
            </a:r>
            <a:r>
              <a:rPr sz="1500" b="1" spc="-114" dirty="0">
                <a:latin typeface="Arial"/>
                <a:cs typeface="Arial"/>
              </a:rPr>
              <a:t>A</a:t>
            </a:r>
            <a:r>
              <a:rPr sz="1500" b="1" spc="-5" dirty="0">
                <a:latin typeface="Arial"/>
                <a:cs typeface="Arial"/>
              </a:rPr>
              <a:t>T</a:t>
            </a:r>
            <a:r>
              <a:rPr sz="1500" b="1" dirty="0">
                <a:latin typeface="Arial"/>
                <a:cs typeface="Arial"/>
              </a:rPr>
              <a:t>ION PROCEDURES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41224" y="5727936"/>
            <a:ext cx="2814955" cy="4978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NOTE: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This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covered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more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advanced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TCCC training!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12165" y="2511379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10" h="664210">
                <a:moveTo>
                  <a:pt x="355049" y="0"/>
                </a:moveTo>
                <a:lnTo>
                  <a:pt x="308644" y="0"/>
                </a:lnTo>
                <a:lnTo>
                  <a:pt x="262602" y="6441"/>
                </a:lnTo>
                <a:lnTo>
                  <a:pt x="217651" y="19325"/>
                </a:lnTo>
                <a:lnTo>
                  <a:pt x="174520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6"/>
                </a:lnTo>
                <a:lnTo>
                  <a:pt x="38650" y="174520"/>
                </a:lnTo>
                <a:lnTo>
                  <a:pt x="19325" y="217651"/>
                </a:lnTo>
                <a:lnTo>
                  <a:pt x="6441" y="262602"/>
                </a:lnTo>
                <a:lnTo>
                  <a:pt x="0" y="308644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8"/>
                </a:lnTo>
                <a:lnTo>
                  <a:pt x="96626" y="567067"/>
                </a:lnTo>
                <a:lnTo>
                  <a:pt x="133935" y="599276"/>
                </a:lnTo>
                <a:lnTo>
                  <a:pt x="174520" y="625043"/>
                </a:lnTo>
                <a:lnTo>
                  <a:pt x="217651" y="644368"/>
                </a:lnTo>
                <a:lnTo>
                  <a:pt x="262602" y="657252"/>
                </a:lnTo>
                <a:lnTo>
                  <a:pt x="308644" y="663693"/>
                </a:lnTo>
                <a:lnTo>
                  <a:pt x="355049" y="663693"/>
                </a:lnTo>
                <a:lnTo>
                  <a:pt x="401091" y="657252"/>
                </a:lnTo>
                <a:lnTo>
                  <a:pt x="446042" y="644368"/>
                </a:lnTo>
                <a:lnTo>
                  <a:pt x="489173" y="625043"/>
                </a:lnTo>
                <a:lnTo>
                  <a:pt x="529757" y="599276"/>
                </a:lnTo>
                <a:lnTo>
                  <a:pt x="567067" y="567067"/>
                </a:lnTo>
                <a:lnTo>
                  <a:pt x="599275" y="529758"/>
                </a:lnTo>
                <a:lnTo>
                  <a:pt x="625042" y="489173"/>
                </a:lnTo>
                <a:lnTo>
                  <a:pt x="644367" y="446042"/>
                </a:lnTo>
                <a:lnTo>
                  <a:pt x="657251" y="401091"/>
                </a:lnTo>
                <a:lnTo>
                  <a:pt x="663693" y="355049"/>
                </a:lnTo>
                <a:lnTo>
                  <a:pt x="663693" y="308644"/>
                </a:lnTo>
                <a:lnTo>
                  <a:pt x="657251" y="262602"/>
                </a:lnTo>
                <a:lnTo>
                  <a:pt x="644367" y="217651"/>
                </a:lnTo>
                <a:lnTo>
                  <a:pt x="625042" y="174520"/>
                </a:lnTo>
                <a:lnTo>
                  <a:pt x="599275" y="133936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395778" y="2584066"/>
            <a:ext cx="296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2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155832" y="2511379"/>
            <a:ext cx="664210" cy="664210"/>
          </a:xfrm>
          <a:custGeom>
            <a:avLst/>
            <a:gdLst/>
            <a:ahLst/>
            <a:cxnLst/>
            <a:rect l="l" t="t" r="r" b="b"/>
            <a:pathLst>
              <a:path w="664209" h="664210">
                <a:moveTo>
                  <a:pt x="355049" y="0"/>
                </a:moveTo>
                <a:lnTo>
                  <a:pt x="308643" y="0"/>
                </a:lnTo>
                <a:lnTo>
                  <a:pt x="262601" y="6441"/>
                </a:lnTo>
                <a:lnTo>
                  <a:pt x="217650" y="19325"/>
                </a:lnTo>
                <a:lnTo>
                  <a:pt x="174519" y="38650"/>
                </a:lnTo>
                <a:lnTo>
                  <a:pt x="133935" y="64417"/>
                </a:lnTo>
                <a:lnTo>
                  <a:pt x="96626" y="96626"/>
                </a:lnTo>
                <a:lnTo>
                  <a:pt x="64417" y="133936"/>
                </a:lnTo>
                <a:lnTo>
                  <a:pt x="38650" y="174520"/>
                </a:lnTo>
                <a:lnTo>
                  <a:pt x="19325" y="217651"/>
                </a:lnTo>
                <a:lnTo>
                  <a:pt x="6441" y="262602"/>
                </a:lnTo>
                <a:lnTo>
                  <a:pt x="0" y="308644"/>
                </a:lnTo>
                <a:lnTo>
                  <a:pt x="0" y="355049"/>
                </a:lnTo>
                <a:lnTo>
                  <a:pt x="6441" y="401091"/>
                </a:lnTo>
                <a:lnTo>
                  <a:pt x="19325" y="446042"/>
                </a:lnTo>
                <a:lnTo>
                  <a:pt x="38650" y="489173"/>
                </a:lnTo>
                <a:lnTo>
                  <a:pt x="64417" y="529758"/>
                </a:lnTo>
                <a:lnTo>
                  <a:pt x="96626" y="567067"/>
                </a:lnTo>
                <a:lnTo>
                  <a:pt x="133935" y="599276"/>
                </a:lnTo>
                <a:lnTo>
                  <a:pt x="174519" y="625043"/>
                </a:lnTo>
                <a:lnTo>
                  <a:pt x="217650" y="644368"/>
                </a:lnTo>
                <a:lnTo>
                  <a:pt x="262601" y="657252"/>
                </a:lnTo>
                <a:lnTo>
                  <a:pt x="308643" y="663693"/>
                </a:lnTo>
                <a:lnTo>
                  <a:pt x="355049" y="663693"/>
                </a:lnTo>
                <a:lnTo>
                  <a:pt x="401091" y="657252"/>
                </a:lnTo>
                <a:lnTo>
                  <a:pt x="446042" y="644368"/>
                </a:lnTo>
                <a:lnTo>
                  <a:pt x="489173" y="625043"/>
                </a:lnTo>
                <a:lnTo>
                  <a:pt x="529757" y="599276"/>
                </a:lnTo>
                <a:lnTo>
                  <a:pt x="567067" y="567067"/>
                </a:lnTo>
                <a:lnTo>
                  <a:pt x="599275" y="529758"/>
                </a:lnTo>
                <a:lnTo>
                  <a:pt x="625042" y="489173"/>
                </a:lnTo>
                <a:lnTo>
                  <a:pt x="644367" y="446042"/>
                </a:lnTo>
                <a:lnTo>
                  <a:pt x="657251" y="401091"/>
                </a:lnTo>
                <a:lnTo>
                  <a:pt x="663693" y="355049"/>
                </a:lnTo>
                <a:lnTo>
                  <a:pt x="663693" y="308644"/>
                </a:lnTo>
                <a:lnTo>
                  <a:pt x="657251" y="262602"/>
                </a:lnTo>
                <a:lnTo>
                  <a:pt x="644367" y="217651"/>
                </a:lnTo>
                <a:lnTo>
                  <a:pt x="625042" y="174520"/>
                </a:lnTo>
                <a:lnTo>
                  <a:pt x="599275" y="133936"/>
                </a:lnTo>
                <a:lnTo>
                  <a:pt x="567067" y="96626"/>
                </a:lnTo>
                <a:lnTo>
                  <a:pt x="529757" y="64417"/>
                </a:lnTo>
                <a:lnTo>
                  <a:pt x="489173" y="38650"/>
                </a:lnTo>
                <a:lnTo>
                  <a:pt x="446042" y="19325"/>
                </a:lnTo>
                <a:lnTo>
                  <a:pt x="401091" y="6441"/>
                </a:lnTo>
                <a:lnTo>
                  <a:pt x="355049" y="0"/>
                </a:lnTo>
                <a:close/>
              </a:path>
            </a:pathLst>
          </a:custGeom>
          <a:solidFill>
            <a:srgbClr val="8A8C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339446" y="2584066"/>
            <a:ext cx="296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3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1985</Words>
  <Application>Microsoft Office PowerPoint</Application>
  <PresentationFormat>Widescreen</PresentationFormat>
  <Paragraphs>342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Arial MT</vt:lpstr>
      <vt:lpstr>Calibri</vt:lpstr>
      <vt:lpstr>Trebuchet MS</vt:lpstr>
      <vt:lpstr>Office Theme</vt:lpstr>
      <vt:lpstr>TACTICAL COMBAT  CASUALTY CARE COURSE</vt:lpstr>
      <vt:lpstr>Module 1: Principles and Application of TCCC</vt:lpstr>
      <vt:lpstr>Module 1: Principles and Application of TCCC</vt:lpstr>
      <vt:lpstr>Module 1: Principles and Application of TCCC</vt:lpstr>
      <vt:lpstr>Module 1: Principles and Application of TCCC</vt:lpstr>
      <vt:lpstr>Module 1: Principles and Application of TCCC</vt:lpstr>
      <vt:lpstr>Module 1: Principles and Application of TCCC</vt:lpstr>
      <vt:lpstr>LEADING CAUSES OF PREVENTABLE  DEATH DUE TO TRAUMATIC INJURIES</vt:lpstr>
      <vt:lpstr>Three PHASES of TCCC</vt:lpstr>
      <vt:lpstr>PHASE 1: CARE UNDER FIRE / THREAT</vt:lpstr>
      <vt:lpstr>PHASE 1: CARE UNDER FIRE / THREAT (CONT.)</vt:lpstr>
      <vt:lpstr>MARCH PAWS</vt:lpstr>
      <vt:lpstr>PHASE 2: TACTICAL FIELD CARE</vt:lpstr>
      <vt:lpstr>PHASE 2: TACTICAL FIELD CARE (CONT.)</vt:lpstr>
      <vt:lpstr>PHASE 3: TACTICAL EVACUATION CARE</vt:lpstr>
      <vt:lpstr>Three PHASES of TCCC</vt:lpstr>
      <vt:lpstr>Module 1: Principles and Application of TCCC</vt:lpstr>
      <vt:lpstr>APPLICATION OF TCCC IN  DIFFERENT ENVIRONMENTS</vt:lpstr>
      <vt:lpstr>ROLES AND RESPONSIBILITIES  OF ALL SERVICE MEMBERS</vt:lpstr>
      <vt:lpstr>ROLES AND RESPONSIBILITIES  OF COMBAT LIFESAVERS</vt:lpstr>
      <vt:lpstr>Module 1: Principles and Application of TCCC</vt:lpstr>
      <vt:lpstr>Module 1: Principles and Application of TCCC</vt:lpstr>
      <vt:lpstr>IMPORTANCE OF TCCC TRAINING</vt:lpstr>
      <vt:lpstr>THE THREE OBJECTIVES OF TCCC</vt:lpstr>
      <vt:lpstr>LIFESAVING IMPACTS OF IMPLEMENTING TCCC  IN PREHOSPITAL TRAUMA CARE</vt:lpstr>
      <vt:lpstr>LIFESAVING IMPACTS OF IMPLEMENTING  TCCC IN PREHOSPITAL TRAUMA CARE</vt:lpstr>
      <vt:lpstr>Module 1: Principles and Application of TCCC</vt:lpstr>
      <vt:lpstr>REFERENCES</vt:lpstr>
      <vt:lpstr>CHECK ON LEARNING</vt:lpstr>
      <vt:lpstr>Module 1: Principles and Application of TCCC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 Mod 01 Principles of TCCC v1.4 JTS Final</dc:title>
  <cp:lastModifiedBy>Adam Rafferty</cp:lastModifiedBy>
  <cp:revision>1</cp:revision>
  <dcterms:created xsi:type="dcterms:W3CDTF">2023-08-01T19:39:59Z</dcterms:created>
  <dcterms:modified xsi:type="dcterms:W3CDTF">2023-08-07T19:17:55Z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2022-03-08T00:00:00Z</vt:filetime>
  </property>
  <property fmtid="{D5CDD505-2E9C-101B-9397-08002B2CF9AE}" pid="3" name="Creator">
    <vt:lpwstr>Keynote</vt:lpwstr>
  </property>
  <property fmtid="{D5CDD505-2E9C-101B-9397-08002B2CF9AE}" pid="4" name="LastSaved">
    <vt:filetime>2023-08-01T00:00:00Z</vt:filetime>
  </property>
</Properties>
</file>